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82" r:id="rId5"/>
    <p:sldId id="258" r:id="rId6"/>
    <p:sldId id="281" r:id="rId7"/>
    <p:sldId id="283" r:id="rId8"/>
    <p:sldId id="291" r:id="rId9"/>
    <p:sldId id="284" r:id="rId10"/>
    <p:sldId id="276" r:id="rId11"/>
    <p:sldId id="260" r:id="rId12"/>
    <p:sldId id="261" r:id="rId13"/>
    <p:sldId id="273" r:id="rId14"/>
    <p:sldId id="293" r:id="rId15"/>
    <p:sldId id="279" r:id="rId16"/>
    <p:sldId id="285" r:id="rId17"/>
    <p:sldId id="262" r:id="rId18"/>
    <p:sldId id="263" r:id="rId19"/>
    <p:sldId id="265" r:id="rId20"/>
    <p:sldId id="294" r:id="rId21"/>
    <p:sldId id="295" r:id="rId22"/>
    <p:sldId id="296" r:id="rId23"/>
    <p:sldId id="297" r:id="rId24"/>
    <p:sldId id="298" r:id="rId25"/>
    <p:sldId id="280" r:id="rId26"/>
    <p:sldId id="275" r:id="rId27"/>
    <p:sldId id="278" r:id="rId28"/>
    <p:sldId id="271" r:id="rId29"/>
    <p:sldId id="286" r:id="rId30"/>
    <p:sldId id="299" r:id="rId31"/>
    <p:sldId id="274" r:id="rId32"/>
    <p:sldId id="288" r:id="rId33"/>
    <p:sldId id="290" r:id="rId34"/>
    <p:sldId id="292" r:id="rId35"/>
    <p:sldId id="266" r:id="rId36"/>
    <p:sldId id="272" r:id="rId3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774" y="8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FFDEF39F-4092-4F13-ADDE-AE4ABFEC7D4F}" type="datetime1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D21F2E13-FA6C-4F44-8F20-160A6A5F8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39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41bebee09_2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241bebee09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sv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sv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sv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Relationship Id="rId3" Type="http://schemas.openxmlformats.org/officeDocument/2006/relationships/image" Target="../media/image5.jpeg"  /><Relationship Id="rId4" Type="http://schemas.openxmlformats.org/officeDocument/2006/relationships/image" Target="../media/image6.jpeg"  /><Relationship Id="rId5" Type="http://schemas.openxmlformats.org/officeDocument/2006/relationships/image" Target="../media/image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6616" y="7446920"/>
            <a:ext cx="11620500" cy="27039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9147" y="1300137"/>
            <a:ext cx="617442" cy="1095462"/>
          </a:xfrm>
          <a:custGeom>
            <a:avLst/>
            <a:gdLst/>
            <a:ahLst/>
            <a:cxnLst/>
            <a:rect l="l" t="t" r="r" b="b"/>
            <a:pathLst>
              <a:path w="617442" h="1095462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80574" y="5101045"/>
            <a:ext cx="11620500" cy="160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5"/>
              </a:lnSpc>
            </a:pPr>
            <a:r>
              <a:rPr lang="ko-KR" altLang="en-US" sz="9696" spc="-232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가격 예측 시스템 구축</a:t>
            </a:r>
            <a:endParaRPr lang="en-US" sz="9696" spc="-232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0574" y="4023171"/>
            <a:ext cx="121158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6"/>
              </a:lnSpc>
            </a:pPr>
            <a:r>
              <a:rPr lang="ko-KR" altLang="en-US" sz="7200" spc="-131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  <a:cs typeface="윤고딕 Bold"/>
                <a:sym typeface="윤고딕 Bold"/>
              </a:rPr>
              <a:t>국방 농산품 물자 조달을 위한</a:t>
            </a:r>
            <a:endParaRPr lang="en-US" sz="7200" spc="-131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  <a:cs typeface="윤고딕 Bold"/>
              <a:sym typeface="윤고딕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764000" y="9477413"/>
            <a:ext cx="1143000" cy="46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ko-KR" altLang="en-US" sz="2776" spc="-186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농흥회</a:t>
            </a:r>
            <a:endParaRPr lang="en-US" sz="2776" spc="-18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6253553" y="9601781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17">
            <a:extLst>
              <a:ext uri="{FF2B5EF4-FFF2-40B4-BE49-F238E27FC236}">
                <a16:creationId xmlns:a16="http://schemas.microsoft.com/office/drawing/2014/main" id="{1C7B84C1-9701-6E13-D8E6-1B5F627B9A9A}"/>
              </a:ext>
            </a:extLst>
          </p:cNvPr>
          <p:cNvSpPr txBox="1"/>
          <p:nvPr/>
        </p:nvSpPr>
        <p:spPr>
          <a:xfrm>
            <a:off x="8191500" y="9477413"/>
            <a:ext cx="1905000" cy="46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altLang="ko-KR" sz="2776" spc="-18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2024-12-17</a:t>
            </a:r>
            <a:endParaRPr lang="en-US" sz="2776" spc="-18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80000" y="17145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0">
            <a:off x="2743200" y="3800700"/>
            <a:ext cx="1800000" cy="18000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199" y="90219"/>
              <a:ext cx="680787" cy="68817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데이터 수집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5638800" y="3800701"/>
            <a:ext cx="1800001" cy="1799999"/>
            <a:chOff x="0" y="0"/>
            <a:chExt cx="774903" cy="825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4903" cy="825876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9730" y="104886"/>
              <a:ext cx="660400" cy="65642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전처리 및 모델링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2743200" y="6362700"/>
            <a:ext cx="1800000" cy="18000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199" y="103225"/>
              <a:ext cx="680788" cy="65376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웹서비스 구현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5638800" y="6362700"/>
            <a:ext cx="1800000" cy="18000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0220"/>
              <a:ext cx="660400" cy="64637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시각화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8678166" y="5676900"/>
            <a:ext cx="931668" cy="658943"/>
          </a:xfrm>
          <a:custGeom>
            <a:avLst/>
            <a:gd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프로젝트의 범위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72800" y="2590727"/>
            <a:ext cx="4419602" cy="647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spc="-24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응용 분야</a:t>
            </a:r>
            <a:endParaRPr lang="en-US" sz="3728" spc="-24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6600" y="2590676"/>
            <a:ext cx="3669029" cy="6478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spc="-24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구성 요소</a:t>
            </a:r>
            <a:endParaRPr lang="ko-KR" altLang="en-US" sz="3728" spc="-24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24" name="Group 10"/>
          <p:cNvGrpSpPr/>
          <p:nvPr/>
        </p:nvGrpSpPr>
        <p:grpSpPr>
          <a:xfrm rot="0">
            <a:off x="13744800" y="5067300"/>
            <a:ext cx="1800000" cy="1800000"/>
            <a:chOff x="0" y="0"/>
            <a:chExt cx="812800" cy="812800"/>
          </a:xfrm>
        </p:grpSpPr>
        <p:sp>
          <p:nvSpPr>
            <p:cNvPr id="25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TextBox 12"/>
            <p:cNvSpPr txBox="1"/>
            <p:nvPr/>
          </p:nvSpPr>
          <p:spPr>
            <a:xfrm>
              <a:off x="76200" y="38099"/>
              <a:ext cx="680787" cy="74029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군 식단 예산 예측 및 계획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30" name="Group 10"/>
          <p:cNvGrpSpPr/>
          <p:nvPr/>
        </p:nvGrpSpPr>
        <p:grpSpPr>
          <a:xfrm rot="0">
            <a:off x="10849200" y="5067300"/>
            <a:ext cx="1800000" cy="1800000"/>
            <a:chOff x="-33657" y="5454"/>
            <a:chExt cx="812800" cy="812800"/>
          </a:xfrm>
        </p:grpSpPr>
        <p:sp>
          <p:nvSpPr>
            <p:cNvPr id="31" name="Freeform 11"/>
            <p:cNvSpPr/>
            <p:nvPr/>
          </p:nvSpPr>
          <p:spPr>
            <a:xfrm>
              <a:off x="-33657" y="5454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TextBox 12"/>
            <p:cNvSpPr txBox="1"/>
            <p:nvPr/>
          </p:nvSpPr>
          <p:spPr>
            <a:xfrm>
              <a:off x="32419" y="55113"/>
              <a:ext cx="712314" cy="74173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농산품 물류의 최적화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0" y="1714500"/>
            <a:ext cx="18288000" cy="11078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 rot="0">
            <a:off x="623946" y="7324448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6879610" y="7324448"/>
            <a:ext cx="377366" cy="37736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452918" y="7356934"/>
            <a:ext cx="377366" cy="3773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수집 사이트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95400" y="7287805"/>
            <a:ext cx="4522984" cy="456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607"/>
              </a:lnSpc>
              <a:spcBef>
                <a:spcPct val="0"/>
              </a:spcBef>
              <a:defRPr/>
            </a:pPr>
            <a:r>
              <a:rPr lang="ko-KR" altLang="en-US" sz="2800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국가통계포털</a:t>
            </a:r>
            <a:endParaRPr lang="en-US" sz="2800" spc="-172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590888" y="7308689"/>
            <a:ext cx="4495800" cy="4541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607"/>
              </a:lnSpc>
              <a:spcBef>
                <a:spcPct val="0"/>
              </a:spcBef>
              <a:defRPr/>
            </a:pPr>
            <a:r>
              <a:rPr lang="ko-KR" altLang="en-US" sz="2800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농산물 가격 데이터</a:t>
            </a:r>
            <a:r>
              <a:rPr lang="en-US" altLang="ko-KR" sz="2800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(Kamis </a:t>
            </a:r>
            <a:r>
              <a:rPr lang="ko-KR" altLang="en-US" sz="2800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등</a:t>
            </a:r>
            <a:r>
              <a:rPr lang="en-US" altLang="ko-KR" sz="2800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)</a:t>
            </a:r>
            <a:endParaRPr lang="en-US" sz="2800" spc="-172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153486" y="7277100"/>
            <a:ext cx="4495800" cy="4572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607"/>
              </a:lnSpc>
              <a:spcBef>
                <a:spcPct val="0"/>
              </a:spcBef>
              <a:defRPr/>
            </a:pPr>
            <a:r>
              <a:rPr lang="ko-KR" altLang="en-US" sz="2800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기상청</a:t>
            </a:r>
            <a:endParaRPr lang="en-US" sz="2800" spc="-172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5" name="그림 24" descr="텍스트, 소프트웨어, 웹 페이지, 컴퓨터 아이콘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b="3070"/>
          <a:stretch>
            <a:fillRect/>
          </a:stretch>
        </p:blipFill>
        <p:spPr>
          <a:xfrm>
            <a:off x="187132" y="3314700"/>
            <a:ext cx="6136905" cy="3628797"/>
          </a:xfrm>
          <a:prstGeom prst="rect">
            <a:avLst/>
          </a:prstGeom>
        </p:spPr>
      </p:pic>
      <p:pic>
        <p:nvPicPr>
          <p:cNvPr id="27" name="그림 26" descr="텍스트, 스크린샷, 채소, 푸드그룹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330" b="15670"/>
          <a:stretch>
            <a:fillRect/>
          </a:stretch>
        </p:blipFill>
        <p:spPr>
          <a:xfrm>
            <a:off x="6524425" y="3314701"/>
            <a:ext cx="5300488" cy="3628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 descr="텍스트, 지도, 스크린샷, 소프트웨어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115800" y="3314700"/>
            <a:ext cx="5943807" cy="362879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13"/>
          <p:cNvGrpSpPr/>
          <p:nvPr/>
        </p:nvGrpSpPr>
        <p:grpSpPr>
          <a:xfrm rot="0">
            <a:off x="1421400" y="2144470"/>
            <a:ext cx="2160000" cy="865430"/>
            <a:chOff x="0" y="-11208"/>
            <a:chExt cx="327068" cy="194124"/>
          </a:xfrm>
        </p:grpSpPr>
        <p:sp>
          <p:nvSpPr>
            <p:cNvPr id="5" name="Freeform 14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TextBox 15"/>
            <p:cNvSpPr txBox="1"/>
            <p:nvPr/>
          </p:nvSpPr>
          <p:spPr>
            <a:xfrm>
              <a:off x="7179" y="-11208"/>
              <a:ext cx="319888" cy="19412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데이터 소스</a:t>
              </a:r>
              <a:endPara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8" name="TextBox 24"/>
          <p:cNvSpPr txBox="1"/>
          <p:nvPr/>
        </p:nvSpPr>
        <p:spPr>
          <a:xfrm>
            <a:off x="13464902" y="7810500"/>
            <a:ext cx="4442098" cy="5269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날씨</a:t>
            </a:r>
            <a:r>
              <a:rPr lang="en-US" altLang="ko-KR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 </a:t>
            </a:r>
            <a:r>
              <a:rPr lang="ko-KR" altLang="en-US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강수량</a:t>
            </a:r>
            <a:r>
              <a:rPr lang="en-US" altLang="ko-KR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습도</a:t>
            </a:r>
            <a:r>
              <a:rPr lang="en-US" altLang="ko-KR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기온 등</a:t>
            </a:r>
            <a:r>
              <a:rPr lang="en-US" altLang="ko-KR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)</a:t>
            </a:r>
            <a:endParaRPr lang="en-US" sz="2000" spc="-19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7902303" y="7821205"/>
            <a:ext cx="4442097" cy="5257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농산물 가격 데이터 등</a:t>
            </a:r>
            <a:endParaRPr lang="en-US" sz="2000" spc="-19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0" name="TextBox 24"/>
          <p:cNvSpPr txBox="1"/>
          <p:nvPr/>
        </p:nvSpPr>
        <p:spPr>
          <a:xfrm>
            <a:off x="1606816" y="7817588"/>
            <a:ext cx="4442097" cy="5293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000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경제 변수 등</a:t>
            </a:r>
            <a:endParaRPr lang="en-US" sz="2000" spc="-19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B060BED5-E215-0B63-411B-D7AB5A7F1773}"/>
              </a:ext>
            </a:extLst>
          </p:cNvPr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 아키텍처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4" name="Group 16"/>
          <p:cNvGrpSpPr/>
          <p:nvPr/>
        </p:nvGrpSpPr>
        <p:grpSpPr>
          <a:xfrm rot="0">
            <a:off x="1447800" y="2077582"/>
            <a:ext cx="2160000" cy="932318"/>
            <a:chOff x="0" y="-23812"/>
            <a:chExt cx="327068" cy="209128"/>
          </a:xfrm>
        </p:grpSpPr>
        <p:sp>
          <p:nvSpPr>
            <p:cNvPr id="5" name="Freeform 17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TextBox 18"/>
            <p:cNvSpPr txBox="1"/>
            <p:nvPr/>
          </p:nvSpPr>
          <p:spPr>
            <a:xfrm>
              <a:off x="0" y="-23812"/>
              <a:ext cx="327068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도구</a:t>
              </a:r>
              <a:endPara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7" name="TextBox 27"/>
          <p:cNvSpPr txBox="1"/>
          <p:nvPr/>
        </p:nvSpPr>
        <p:spPr>
          <a:xfrm>
            <a:off x="3985818" y="2295754"/>
            <a:ext cx="10808112" cy="5301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Python (Pandas, Jupyter, Hadoop, Power BI)</a:t>
            </a:r>
            <a:endParaRPr lang="en-US" sz="2976" spc="-19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10" name="그림 9" descr="텍스트, 스크린샷, 도표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599" y="2933700"/>
            <a:ext cx="13258800" cy="6243085"/>
          </a:xfrm>
          <a:prstGeom prst="rect">
            <a:avLst/>
          </a:prstGeom>
        </p:spPr>
      </p:pic>
      <p:sp>
        <p:nvSpPr>
          <p:cNvPr id="18" name="AutoShape 3"/>
          <p:cNvSpPr/>
          <p:nvPr/>
        </p:nvSpPr>
        <p:spPr>
          <a:xfrm>
            <a:off x="1080000" y="17145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5272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41bebee09_2_320"/>
          <p:cNvSpPr txBox="1"/>
          <p:nvPr/>
        </p:nvSpPr>
        <p:spPr>
          <a:xfrm>
            <a:off x="914400" y="601912"/>
            <a:ext cx="7381350" cy="1036388"/>
          </a:xfrm>
          <a:prstGeom prst="rect">
            <a:avLst/>
          </a:prstGeom>
          <a:noFill/>
          <a:ln>
            <a:noFill/>
          </a:ln>
        </p:spPr>
        <p:txBody>
          <a:bodyPr wrap="square" lIns="137138" tIns="137138" rIns="137138" bIns="137138" anchor="t" anchorCtr="0">
            <a:spAutoFit/>
          </a:bodyPr>
          <a:lstStyle/>
          <a:p>
            <a:pPr lvl="0">
              <a:defRPr/>
            </a:pPr>
            <a:r>
              <a:rPr lang="ko-KR" altLang="en-US" sz="5080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 구성도 </a:t>
            </a:r>
            <a:r>
              <a:rPr lang="en-US" altLang="ko-KR" sz="5080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&amp; </a:t>
            </a:r>
            <a:r>
              <a:rPr lang="ko-KR" altLang="en-US" sz="5080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흐름도</a:t>
            </a:r>
            <a:endParaRPr sz="508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80000" y="17145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" name="그림 3" descr="텍스트, 도표, 평면도, 폰트이(가) 표시된 사진&#10;&#10;자동 생성된 설명">
            <a:extLst>
              <a:ext uri="{FF2B5EF4-FFF2-40B4-BE49-F238E27FC236}">
                <a16:creationId xmlns:a16="http://schemas.microsoft.com/office/drawing/2014/main" id="{86FCFB80-50CA-C706-9BAD-B4E71151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/>
          <a:stretch/>
        </p:blipFill>
        <p:spPr>
          <a:xfrm>
            <a:off x="1634442" y="2095499"/>
            <a:ext cx="15358158" cy="66232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4A424-B0B5-C6CF-0FD1-0C4CA9C7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5B597D1C-5B1C-8DAA-8D4C-F29FFB6D2EC8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A716906-090F-111A-0D3A-956E9EA7E586}"/>
              </a:ext>
            </a:extLst>
          </p:cNvPr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ERD</a:t>
            </a:r>
          </a:p>
        </p:txBody>
      </p:sp>
      <p:pic>
        <p:nvPicPr>
          <p:cNvPr id="5" name="그림 4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F565FBE9-62D1-66AA-9DA8-2BFD3078B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7" y="1739615"/>
            <a:ext cx="8582025" cy="80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84575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0">
            <a:off x="0" y="0"/>
            <a:ext cx="3307502" cy="10287000"/>
            <a:chOff x="0" y="0"/>
            <a:chExt cx="1322270" cy="2709333"/>
          </a:xfrm>
        </p:grpSpPr>
        <p:sp>
          <p:nvSpPr>
            <p:cNvPr id="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24600" y="3390900"/>
            <a:ext cx="8206951" cy="8379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107"/>
              </a:lnSpc>
              <a:spcBef>
                <a:spcPct val="0"/>
              </a:spcBef>
              <a:defRPr/>
            </a:pPr>
            <a:r>
              <a:rPr lang="en-US" altLang="ko-KR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4. </a:t>
            </a: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수행 결과</a:t>
            </a:r>
            <a:endParaRPr lang="en-US" sz="5076" spc="-34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570496561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80000" y="1638300"/>
            <a:ext cx="16065000" cy="1050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0">
            <a:off x="1524000" y="2247900"/>
            <a:ext cx="2777453" cy="935694"/>
            <a:chOff x="-3649" y="-28575"/>
            <a:chExt cx="731510" cy="246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649" y="-28575"/>
              <a:ext cx="727861" cy="2464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4199"/>
                </a:lnSpc>
                <a:defRPr/>
              </a:pPr>
              <a:r>
                <a:rPr lang="ko-KR" altLang="en-US" sz="250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단계</a:t>
              </a:r>
              <a:endPara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537854" y="5448300"/>
            <a:ext cx="2763598" cy="935694"/>
            <a:chOff x="0" y="-28575"/>
            <a:chExt cx="727861" cy="246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727861" cy="2464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4199"/>
                </a:lnSpc>
                <a:defRPr/>
              </a:pPr>
              <a:r>
                <a:rPr lang="en-US" sz="250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예상 목표</a:t>
              </a:r>
              <a:endPara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</a:t>
            </a: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33156" y="3291433"/>
            <a:ext cx="8686800" cy="1671092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lvl="0">
              <a:lnSpc>
                <a:spcPts val="4400"/>
              </a:lnSpc>
              <a:defRPr/>
            </a:pPr>
            <a:r>
              <a:rPr lang="en-US" altLang="ko-KR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▶</a:t>
            </a:r>
            <a:r>
              <a:rPr lang="ko-KR" alt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Python</a:t>
            </a:r>
            <a:r>
              <a:rPr lang="ko-KR" alt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을 사용한 데이터 정리 및 변환</a:t>
            </a:r>
            <a:endParaRPr lang="ko-KR" altLang="en-US" sz="2200" spc="-206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lvl="0">
              <a:lnSpc>
                <a:spcPts val="4400"/>
              </a:lnSpc>
              <a:defRPr/>
            </a:pPr>
            <a:r>
              <a:rPr lang="en-US" altLang="ko-KR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▶</a:t>
            </a:r>
            <a:r>
              <a:rPr lang="ko-KR" alt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날씨</a:t>
            </a:r>
            <a:r>
              <a:rPr lang="en-US" altLang="ko-KR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출하량</a:t>
            </a:r>
            <a:r>
              <a:rPr lang="en-US" altLang="ko-KR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경제 데이터를 통합하여 독립 변수 생성</a:t>
            </a:r>
            <a:endParaRPr lang="ko-KR" altLang="en-US" sz="2200" spc="-206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lvl="0">
              <a:lnSpc>
                <a:spcPts val="4400"/>
              </a:lnSpc>
              <a:defRPr/>
            </a:pPr>
            <a:r>
              <a:rPr lang="en-US" altLang="ko-KR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▶</a:t>
            </a:r>
            <a:r>
              <a:rPr lang="ko-KR" alt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EDA</a:t>
            </a:r>
            <a:r>
              <a:rPr lang="ko-KR" alt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를 통해 주요 변수 도출</a:t>
            </a:r>
            <a:endParaRPr lang="ko-KR" altLang="en-US" sz="2200" spc="-206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33157" y="6659667"/>
            <a:ext cx="8686800" cy="560283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lvl="0">
              <a:lnSpc>
                <a:spcPts val="4400"/>
              </a:lnSpc>
              <a:defRPr/>
            </a:pPr>
            <a:r>
              <a:rPr lang="en-US" altLang="ko-KR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▶</a:t>
            </a:r>
            <a:r>
              <a:rPr lang="ko-KR" altLang="en-US" sz="2200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시각화 하여 웹사이트에 출력 후 인사이트 도출</a:t>
            </a:r>
            <a:endParaRPr lang="ko-KR" altLang="en-US" sz="2200" spc="-206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19" name="그림 18" descr="텍스트, 스크린샷, 폰트, 소프트웨어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25000" y="2142749"/>
            <a:ext cx="7049484" cy="269595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 rot="0">
            <a:off x="11394265" y="4038213"/>
            <a:ext cx="5402609" cy="3696086"/>
            <a:chOff x="11546690" y="4673416"/>
            <a:chExt cx="5544324" cy="3829584"/>
          </a:xfrm>
        </p:grpSpPr>
        <p:pic>
          <p:nvPicPr>
            <p:cNvPr id="21" name="그림 20" descr="텍스트, 폰트, 라인, 그래프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546690" y="4673416"/>
              <a:ext cx="5258534" cy="724001"/>
            </a:xfrm>
            <a:prstGeom prst="rect">
              <a:avLst/>
            </a:prstGeom>
          </p:spPr>
        </p:pic>
        <p:pic>
          <p:nvPicPr>
            <p:cNvPr id="23" name="그림 22" descr="텍스트, 스크린샷, 폰트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46690" y="5397417"/>
              <a:ext cx="5544324" cy="3105583"/>
            </a:xfrm>
            <a:prstGeom prst="rect">
              <a:avLst/>
            </a:prstGeom>
          </p:spPr>
        </p:pic>
      </p:grpSp>
      <p:pic>
        <p:nvPicPr>
          <p:cNvPr id="26" name="그림 25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18552" y="6134100"/>
            <a:ext cx="4526448" cy="38508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482895" y="2919750"/>
            <a:ext cx="3093860" cy="2549496"/>
            <a:chOff x="0" y="0"/>
            <a:chExt cx="812800" cy="627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53764" y="2919750"/>
            <a:ext cx="3093860" cy="2549496"/>
            <a:chOff x="0" y="0"/>
            <a:chExt cx="812800" cy="627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59904" y="2505091"/>
            <a:ext cx="939842" cy="720510"/>
            <a:chOff x="0" y="0"/>
            <a:chExt cx="246910" cy="1892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730773" y="2505091"/>
            <a:ext cx="939842" cy="720510"/>
            <a:chOff x="0" y="0"/>
            <a:chExt cx="246910" cy="18928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7162605" y="7960593"/>
            <a:ext cx="3962789" cy="3391640"/>
          </a:xfrm>
          <a:custGeom>
            <a:avLst/>
            <a:gdLst/>
            <a:ahLst/>
            <a:cxnLst/>
            <a:rect l="l" t="t" r="r" b="b"/>
            <a:pathLst>
              <a:path w="3962789" h="3391640">
                <a:moveTo>
                  <a:pt x="0" y="0"/>
                </a:moveTo>
                <a:lnTo>
                  <a:pt x="3962790" y="0"/>
                </a:lnTo>
                <a:lnTo>
                  <a:pt x="3962790" y="3391640"/>
                </a:lnTo>
                <a:lnTo>
                  <a:pt x="0" y="339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탐색적 데이터 분석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(EDA)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80248" y="3216988"/>
            <a:ext cx="2745732" cy="196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품목에 따라 영향을 받는 지역의 날씨가 차이가 있음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656959" y="3406577"/>
            <a:ext cx="2745732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출하량이 가격에 큰 영향을 미침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827828" y="3406577"/>
            <a:ext cx="2745732" cy="14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계절적 패턴 확인</a:t>
            </a:r>
            <a:endParaRPr lang="en-US" altLang="ko-KR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ctr">
              <a:lnSpc>
                <a:spcPts val="3929"/>
              </a:lnSpc>
            </a:pPr>
            <a:r>
              <a:rPr 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(EX: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김장철 배추 가격 상승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)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206048" y="2721085"/>
            <a:ext cx="3226445" cy="2748161"/>
            <a:chOff x="-34832" y="-47625"/>
            <a:chExt cx="847632" cy="674656"/>
          </a:xfrm>
        </p:grpSpPr>
        <p:sp>
          <p:nvSpPr>
            <p:cNvPr id="8" name="Freeform 8"/>
            <p:cNvSpPr/>
            <p:nvPr/>
          </p:nvSpPr>
          <p:spPr>
            <a:xfrm>
              <a:off x="-34832" y="-3133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418467" y="3413234"/>
            <a:ext cx="2745732" cy="14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재배시기에 따라 기상데이터 연관성이 </a:t>
            </a:r>
            <a:r>
              <a:rPr lang="ko-KR" altLang="en-US" sz="2807" spc="-188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차이난다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37" name="그림 36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A8A550A1-C0B6-C60D-B057-FF6AE0CF3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14" y="5779834"/>
            <a:ext cx="5196501" cy="1972585"/>
          </a:xfrm>
          <a:prstGeom prst="rect">
            <a:avLst/>
          </a:prstGeom>
        </p:spPr>
      </p:pic>
      <p:pic>
        <p:nvPicPr>
          <p:cNvPr id="41" name="그림 4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50727C4-BEC8-5D49-920C-AEB3B6CE5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376" y="6652563"/>
            <a:ext cx="5286737" cy="2028632"/>
          </a:xfrm>
          <a:prstGeom prst="rect">
            <a:avLst/>
          </a:prstGeom>
        </p:spPr>
      </p:pic>
      <p:pic>
        <p:nvPicPr>
          <p:cNvPr id="43" name="그림 4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F96DDC5-F8C1-5F2A-0DE9-62026C403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260" y="7540360"/>
            <a:ext cx="5217710" cy="2028632"/>
          </a:xfrm>
          <a:prstGeom prst="rect">
            <a:avLst/>
          </a:prstGeom>
        </p:spPr>
      </p:pic>
      <p:grpSp>
        <p:nvGrpSpPr>
          <p:cNvPr id="44" name="Group 7">
            <a:extLst>
              <a:ext uri="{FF2B5EF4-FFF2-40B4-BE49-F238E27FC236}">
                <a16:creationId xmlns:a16="http://schemas.microsoft.com/office/drawing/2014/main" id="{444D30BD-BA9E-D0D1-1F72-74F2E2292BDD}"/>
              </a:ext>
            </a:extLst>
          </p:cNvPr>
          <p:cNvGrpSpPr/>
          <p:nvPr/>
        </p:nvGrpSpPr>
        <p:grpSpPr>
          <a:xfrm>
            <a:off x="1058239" y="2707868"/>
            <a:ext cx="3226445" cy="2748161"/>
            <a:chOff x="-34832" y="-47625"/>
            <a:chExt cx="847632" cy="674656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F89A873-A578-8419-B4D5-59FF9206A417}"/>
                </a:ext>
              </a:extLst>
            </p:cNvPr>
            <p:cNvSpPr/>
            <p:nvPr/>
          </p:nvSpPr>
          <p:spPr>
            <a:xfrm>
              <a:off x="-34832" y="-3133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8213607C-F703-70DB-EE78-5F284FC2AEEE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7" name="Group 16">
            <a:extLst>
              <a:ext uri="{FF2B5EF4-FFF2-40B4-BE49-F238E27FC236}">
                <a16:creationId xmlns:a16="http://schemas.microsoft.com/office/drawing/2014/main" id="{0F7248BE-640C-08DE-E835-F3652A1D1072}"/>
              </a:ext>
            </a:extLst>
          </p:cNvPr>
          <p:cNvGrpSpPr/>
          <p:nvPr/>
        </p:nvGrpSpPr>
        <p:grpSpPr>
          <a:xfrm>
            <a:off x="2135248" y="2580952"/>
            <a:ext cx="939842" cy="720510"/>
            <a:chOff x="0" y="0"/>
            <a:chExt cx="246910" cy="189288"/>
          </a:xfrm>
        </p:grpSpPr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60EDB57-D0BA-FAE9-E99B-E9715B4A2FA1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TextBox 18">
              <a:extLst>
                <a:ext uri="{FF2B5EF4-FFF2-40B4-BE49-F238E27FC236}">
                  <a16:creationId xmlns:a16="http://schemas.microsoft.com/office/drawing/2014/main" id="{A166C80A-E8D2-544A-3F9D-785857D8F271}"/>
                </a:ext>
              </a:extLst>
            </p:cNvPr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50" name="Group 19">
            <a:extLst>
              <a:ext uri="{FF2B5EF4-FFF2-40B4-BE49-F238E27FC236}">
                <a16:creationId xmlns:a16="http://schemas.microsoft.com/office/drawing/2014/main" id="{4DE61C9F-749F-3EFC-4BEA-F636CC07EC20}"/>
              </a:ext>
            </a:extLst>
          </p:cNvPr>
          <p:cNvGrpSpPr/>
          <p:nvPr/>
        </p:nvGrpSpPr>
        <p:grpSpPr>
          <a:xfrm>
            <a:off x="6242149" y="2596403"/>
            <a:ext cx="939842" cy="720510"/>
            <a:chOff x="0" y="0"/>
            <a:chExt cx="246910" cy="189288"/>
          </a:xfrm>
        </p:grpSpPr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8ED90262-CE3E-4464-207F-AA94642A33DF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21">
              <a:extLst>
                <a:ext uri="{FF2B5EF4-FFF2-40B4-BE49-F238E27FC236}">
                  <a16:creationId xmlns:a16="http://schemas.microsoft.com/office/drawing/2014/main" id="{99D9DEEE-24DC-B3A8-4278-791249090D28}"/>
                </a:ext>
              </a:extLst>
            </p:cNvPr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pic>
        <p:nvPicPr>
          <p:cNvPr id="4" name="그림 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A3F93C08-F803-F316-B7F1-C6DA262E9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0" y="5637264"/>
            <a:ext cx="2962524" cy="2604034"/>
          </a:xfrm>
          <a:prstGeom prst="rect">
            <a:avLst/>
          </a:prstGeom>
        </p:spPr>
      </p:pic>
      <p:pic>
        <p:nvPicPr>
          <p:cNvPr id="6" name="그림 5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2C20B366-CB63-10E6-9672-D5A0611F3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81" y="6412671"/>
            <a:ext cx="3455472" cy="2946305"/>
          </a:xfrm>
          <a:prstGeom prst="rect">
            <a:avLst/>
          </a:prstGeom>
        </p:spPr>
      </p:pic>
      <p:pic>
        <p:nvPicPr>
          <p:cNvPr id="17" name="그림 16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CA11E15E-2C18-3B21-F026-3DAD935E30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43" y="7386222"/>
            <a:ext cx="3205322" cy="27481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 rot="0">
            <a:off x="1524000" y="1943100"/>
            <a:ext cx="4523384" cy="2502355"/>
            <a:chOff x="1317596" y="4719108"/>
            <a:chExt cx="4523384" cy="250235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317596" y="5481108"/>
              <a:ext cx="4523384" cy="1740355"/>
              <a:chOff x="0" y="-1809"/>
              <a:chExt cx="700791" cy="269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00791" cy="254831"/>
              </a:xfrm>
              <a:custGeom>
                <a:avLst/>
                <a:gdLst/>
                <a:rect l="l" t="t" r="r" b="b"/>
                <a:pathLst>
                  <a:path w="700791" h="583376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583376"/>
                    </a:lnTo>
                    <a:lnTo>
                      <a:pt x="0" y="58337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809"/>
                <a:ext cx="700791" cy="269626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499"/>
                  </a:lnSpc>
                  <a:defRPr/>
                </a:pP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LSTM, SARIMAX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  <a:p>
                <a:pPr lvl="0" algn="ctr">
                  <a:lnSpc>
                    <a:spcPts val="3499"/>
                  </a:lnSpc>
                  <a:defRPr/>
                </a:pP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최적 성능을 위한 하이퍼파라미터 튜닝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317597" y="4719108"/>
              <a:ext cx="4523384" cy="648585"/>
              <a:chOff x="0" y="-3875"/>
              <a:chExt cx="700791" cy="10048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75"/>
                <a:ext cx="700791" cy="100482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499"/>
                  </a:lnSpc>
                  <a:defRPr/>
                </a:pP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사용된 모델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모델링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35" name="그림 34" descr="텍스트, 스크린샷, 디스플레이, 번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24600" y="4631004"/>
            <a:ext cx="3414565" cy="339026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r="34780"/>
          <a:stretch>
            <a:fillRect/>
          </a:stretch>
        </p:blipFill>
        <p:spPr>
          <a:xfrm>
            <a:off x="11824549" y="1958093"/>
            <a:ext cx="3991372" cy="460809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r="25540"/>
          <a:stretch>
            <a:fillRect/>
          </a:stretch>
        </p:blipFill>
        <p:spPr>
          <a:xfrm>
            <a:off x="11826824" y="6743700"/>
            <a:ext cx="5165777" cy="2503824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24600" y="1943100"/>
            <a:ext cx="5334000" cy="24967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ED68BC0-1FC7-176C-1119-8D017F8FD68E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7586B13-810F-648A-6B01-23E1049686E0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모델링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28" name="그룹 27"/>
          <p:cNvGrpSpPr/>
          <p:nvPr/>
        </p:nvGrpSpPr>
        <p:grpSpPr>
          <a:xfrm rot="0">
            <a:off x="1472108" y="1943099"/>
            <a:ext cx="5538292" cy="2433787"/>
            <a:chOff x="6876172" y="2666162"/>
            <a:chExt cx="4523384" cy="2466270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6876172" y="2666162"/>
              <a:ext cx="4523384" cy="623570"/>
              <a:chOff x="0" y="0"/>
              <a:chExt cx="700791" cy="9660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5032"/>
                <a:ext cx="700791" cy="91574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499"/>
                  </a:lnSpc>
                  <a:defRPr/>
                </a:pP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모델 비교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6876172" y="3413913"/>
              <a:ext cx="4523384" cy="1718519"/>
              <a:chOff x="0" y="0"/>
              <a:chExt cx="700791" cy="71264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00791" cy="712645"/>
              </a:xfrm>
              <a:custGeom>
                <a:avLst/>
                <a:gdLst/>
                <a:rect l="l" t="t" r="r" b="b"/>
                <a:pathLst>
                  <a:path w="700791" h="712645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712645"/>
                    </a:lnTo>
                    <a:lnTo>
                      <a:pt x="0" y="712645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379"/>
                <a:ext cx="700791" cy="69326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499"/>
                  </a:lnSpc>
                  <a:defRPr/>
                </a:pP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30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일 예측 결과를 비교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F57064F-0D5B-26F7-263F-9F3934CC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67" y="4820334"/>
            <a:ext cx="7593958" cy="42089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4BDF9AA-91AF-C21F-EFB8-5713A3113CE9}"/>
              </a:ext>
            </a:extLst>
          </p:cNvPr>
          <p:cNvSpPr/>
          <p:nvPr/>
        </p:nvSpPr>
        <p:spPr>
          <a:xfrm>
            <a:off x="7770225" y="5591325"/>
            <a:ext cx="685800" cy="2667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BC7491-0231-D6DC-1EB6-2A4F97E38FDF}"/>
              </a:ext>
            </a:extLst>
          </p:cNvPr>
          <p:cNvCxnSpPr>
            <a:cxnSpLocks/>
          </p:cNvCxnSpPr>
          <p:nvPr/>
        </p:nvCxnSpPr>
        <p:spPr>
          <a:xfrm>
            <a:off x="8456025" y="6924675"/>
            <a:ext cx="2494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B78C735B-9A12-201C-48DA-3FCB1D97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596" y="4877133"/>
            <a:ext cx="2238375" cy="2085975"/>
          </a:xfrm>
          <a:prstGeom prst="rect">
            <a:avLst/>
          </a:prstGeom>
        </p:spPr>
      </p:pic>
      <p:pic>
        <p:nvPicPr>
          <p:cNvPr id="30" name="그림 29" descr="텍스트, 그래픽 디자인, 폰트, 그래픽이(가) 표시된 사진&#10;&#10;자동 생성된 설명">
            <a:extLst>
              <a:ext uri="{FF2B5EF4-FFF2-40B4-BE49-F238E27FC236}">
                <a16:creationId xmlns:a16="http://schemas.microsoft.com/office/drawing/2014/main" id="{62E9FB4B-C731-5065-5DD2-2FA5B5D7D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596" y="6908724"/>
            <a:ext cx="2238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9788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4501919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501919" y="1134164"/>
            <a:ext cx="9284162" cy="10375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8226"/>
              </a:lnSpc>
              <a:spcBef>
                <a:spcPct val="0"/>
              </a:spcBef>
              <a:defRPr/>
            </a:pPr>
            <a:r>
              <a:rPr lang="en-US" sz="6400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  <a:endParaRPr lang="en-US" sz="6400" spc="-393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0" y="0"/>
            <a:ext cx="3307502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148103" y="5562837"/>
            <a:ext cx="550021" cy="6544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 lang="en-US" sz="2499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6" name="TextBox 8"/>
          <p:cNvSpPr txBox="1"/>
          <p:nvPr/>
        </p:nvSpPr>
        <p:spPr>
          <a:xfrm>
            <a:off x="5029200" y="3056579"/>
            <a:ext cx="8805446" cy="7130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1. </a:t>
            </a:r>
            <a:r>
              <a:rPr lang="ko-KR" alt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프로젝트의 개요</a:t>
            </a:r>
            <a:endParaRPr lang="en-US" sz="4176" spc="-279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5033211" y="4340809"/>
            <a:ext cx="8805446" cy="7130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2. </a:t>
            </a:r>
            <a:r>
              <a:rPr lang="ko-KR" alt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팀 구성 및 역할</a:t>
            </a:r>
            <a:endParaRPr lang="en-US" sz="4176" spc="-279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48" name="TextBox 8"/>
          <p:cNvSpPr txBox="1"/>
          <p:nvPr/>
        </p:nvSpPr>
        <p:spPr>
          <a:xfrm>
            <a:off x="5029200" y="5625039"/>
            <a:ext cx="8805446" cy="7130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3. </a:t>
            </a:r>
            <a:r>
              <a:rPr lang="ko-KR" alt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수행 절차 및 방법</a:t>
            </a:r>
            <a:endParaRPr lang="en-US" sz="4176" spc="-279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0" name="TextBox 8"/>
          <p:cNvSpPr txBox="1"/>
          <p:nvPr/>
        </p:nvSpPr>
        <p:spPr>
          <a:xfrm>
            <a:off x="5029200" y="6945481"/>
            <a:ext cx="8805446" cy="7130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4. </a:t>
            </a:r>
            <a:r>
              <a:rPr lang="ko-KR" alt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수행 결과</a:t>
            </a:r>
            <a:endParaRPr lang="en-US" sz="4176" spc="-279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1" name="TextBox 8"/>
          <p:cNvSpPr txBox="1"/>
          <p:nvPr/>
        </p:nvSpPr>
        <p:spPr>
          <a:xfrm>
            <a:off x="5029200" y="8259712"/>
            <a:ext cx="8805446" cy="7130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PART 5. </a:t>
            </a:r>
            <a:r>
              <a:rPr lang="ko-KR" alt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자체 평가 의견</a:t>
            </a:r>
            <a:endParaRPr lang="en-US" sz="4176" spc="-279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22B6AD1A-58A5-B6D4-5787-C280D8AC7E7A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EBE025E-5E2A-9309-3D3B-2AB505C00F6F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모델링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600" y="5671307"/>
            <a:ext cx="7234858" cy="3895693"/>
          </a:xfrm>
          <a:prstGeom prst="rect">
            <a:avLst/>
          </a:prstGeom>
        </p:spPr>
      </p:pic>
      <p:grpSp>
        <p:nvGrpSpPr>
          <p:cNvPr id="4" name="Group 16"/>
          <p:cNvGrpSpPr/>
          <p:nvPr/>
        </p:nvGrpSpPr>
        <p:grpSpPr>
          <a:xfrm rot="0">
            <a:off x="4012200" y="4592182"/>
            <a:ext cx="2160000" cy="932318"/>
            <a:chOff x="0" y="-23812"/>
            <a:chExt cx="327068" cy="209128"/>
          </a:xfrm>
        </p:grpSpPr>
        <p:sp>
          <p:nvSpPr>
            <p:cNvPr id="5" name="Freeform 17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TextBox 18"/>
            <p:cNvSpPr txBox="1"/>
            <p:nvPr/>
          </p:nvSpPr>
          <p:spPr>
            <a:xfrm>
              <a:off x="0" y="-23812"/>
              <a:ext cx="327068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en-US" altLang="ko-KR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SARIMAX</a:t>
              </a:r>
              <a:endPara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7" name="Group 16"/>
          <p:cNvGrpSpPr/>
          <p:nvPr/>
        </p:nvGrpSpPr>
        <p:grpSpPr>
          <a:xfrm rot="0">
            <a:off x="13003800" y="4610100"/>
            <a:ext cx="2160000" cy="932318"/>
            <a:chOff x="0" y="-23812"/>
            <a:chExt cx="327068" cy="209128"/>
          </a:xfrm>
        </p:grpSpPr>
        <p:sp>
          <p:nvSpPr>
            <p:cNvPr id="8" name="Freeform 17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TextBox 18"/>
            <p:cNvSpPr txBox="1"/>
            <p:nvPr/>
          </p:nvSpPr>
          <p:spPr>
            <a:xfrm>
              <a:off x="0" y="-23812"/>
              <a:ext cx="327068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en-US" altLang="ko-KR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LSTM</a:t>
              </a:r>
              <a:endPara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pic>
        <p:nvPicPr>
          <p:cNvPr id="18" name="그림 17" descr="텍스트, 스크린샷, 폰트, 그래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7600" y="5705138"/>
            <a:ext cx="5385479" cy="4057303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 rot="0">
            <a:off x="1447800" y="1943102"/>
            <a:ext cx="8153401" cy="2433790"/>
            <a:chOff x="6876172" y="2666165"/>
            <a:chExt cx="4523385" cy="2466273"/>
          </a:xfrm>
        </p:grpSpPr>
        <p:grpSp>
          <p:nvGrpSpPr>
            <p:cNvPr id="45" name="Group 10"/>
            <p:cNvGrpSpPr/>
            <p:nvPr/>
          </p:nvGrpSpPr>
          <p:grpSpPr>
            <a:xfrm rot="0">
              <a:off x="6876173" y="2666165"/>
              <a:ext cx="4523384" cy="623570"/>
              <a:chOff x="0" y="0"/>
              <a:chExt cx="700791" cy="96607"/>
            </a:xfrm>
          </p:grpSpPr>
          <p:sp>
            <p:nvSpPr>
              <p:cNvPr id="46" name="Freeform 11"/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47" name="TextBox 12"/>
              <p:cNvSpPr txBox="1"/>
              <p:nvPr/>
            </p:nvSpPr>
            <p:spPr>
              <a:xfrm>
                <a:off x="0" y="5032"/>
                <a:ext cx="700791" cy="91574"/>
              </a:xfrm>
              <a:prstGeom prst="rect">
                <a:avLst/>
              </a:prstGeom>
              <a:solidFill>
                <a:srgbClr val="9da6a2"/>
              </a:solidFill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499"/>
                  </a:lnSpc>
                  <a:defRPr/>
                </a:pP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결과</a:t>
                </a:r>
                <a:endParaRPr lang="ko-KR" alt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48" name="Group 16"/>
            <p:cNvGrpSpPr/>
            <p:nvPr/>
          </p:nvGrpSpPr>
          <p:grpSpPr>
            <a:xfrm rot="0">
              <a:off x="6876172" y="3413919"/>
              <a:ext cx="4523385" cy="1718519"/>
              <a:chOff x="0" y="0"/>
              <a:chExt cx="700791" cy="712645"/>
            </a:xfrm>
          </p:grpSpPr>
          <p:sp>
            <p:nvSpPr>
              <p:cNvPr id="49" name="Freeform 17"/>
              <p:cNvSpPr/>
              <p:nvPr/>
            </p:nvSpPr>
            <p:spPr>
              <a:xfrm>
                <a:off x="0" y="0"/>
                <a:ext cx="700791" cy="712645"/>
              </a:xfrm>
              <a:custGeom>
                <a:avLst/>
                <a:gdLst/>
                <a:rect l="l" t="t" r="r" b="b"/>
                <a:pathLst>
                  <a:path w="700791" h="712645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712645"/>
                    </a:lnTo>
                    <a:lnTo>
                      <a:pt x="0" y="712645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50" name="TextBox 18"/>
              <p:cNvSpPr txBox="1"/>
              <p:nvPr/>
            </p:nvSpPr>
            <p:spPr>
              <a:xfrm>
                <a:off x="0" y="10123"/>
                <a:ext cx="700791" cy="702521"/>
              </a:xfrm>
              <a:prstGeom prst="rect">
                <a:avLst/>
              </a:prstGeom>
              <a:solidFill>
                <a:srgbClr val="9da6a2"/>
              </a:solidFill>
            </p:spPr>
            <p:txBody>
              <a:bodyPr vert="horz" wrap="square" lIns="50800" tIns="50800" rIns="50800" bIns="50800" anchor="ctr"/>
              <a:lstStyle/>
              <a:p>
                <a:pPr marL="612076" lvl="0">
                  <a:lnSpc>
                    <a:spcPts val="3499"/>
                  </a:lnSpc>
                  <a:defRPr/>
                </a:pP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▶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 </a:t>
                </a: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LSTM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이 시계열 예측에서 </a:t>
                </a: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SARIMAX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보다 우수</a:t>
                </a:r>
                <a:endParaRPr lang="en-US" altLang="ko-KR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  <a:p>
                <a:pPr marL="612076" lvl="0">
                  <a:lnSpc>
                    <a:spcPts val="3499"/>
                  </a:lnSpc>
                  <a:defRPr/>
                </a:pP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▶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 </a:t>
                </a: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LSTM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은 단기적 가격 변동 예측만 가능하지만</a:t>
                </a: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,</a:t>
                </a:r>
                <a:endParaRPr lang="en-US" altLang="ko-KR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  <a:p>
                <a:pPr marL="1008126" lvl="0">
                  <a:lnSpc>
                    <a:spcPts val="3499"/>
                  </a:lnSpc>
                  <a:defRPr/>
                </a:pP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SARIMAX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는 장기적 가격 변동 예측이 가능함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8529575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80000" y="1638300"/>
            <a:ext cx="16369800" cy="1050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rot="0">
            <a:off x="1100782" y="2019301"/>
            <a:ext cx="6290617" cy="3352799"/>
            <a:chOff x="1317597" y="4737391"/>
            <a:chExt cx="4523384" cy="2768309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317597" y="5361325"/>
              <a:ext cx="4523384" cy="2144375"/>
              <a:chOff x="0" y="-38100"/>
              <a:chExt cx="700791" cy="6214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00791" cy="583376"/>
              </a:xfrm>
              <a:custGeom>
                <a:avLst/>
                <a:gdLst/>
                <a:rect l="l" t="t" r="r" b="b"/>
                <a:pathLst>
                  <a:path w="700791" h="583376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583376"/>
                    </a:lnTo>
                    <a:lnTo>
                      <a:pt x="0" y="58337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00791" cy="621476"/>
              </a:xfrm>
              <a:prstGeom prst="rect">
                <a:avLst/>
              </a:prstGeom>
            </p:spPr>
            <p:txBody>
              <a:bodyPr vert="horz" wrap="square" lIns="50800" tIns="50800" rIns="50800" bIns="50800" anchor="ctr"/>
              <a:lstStyle/>
              <a:p>
                <a:pPr marL="504063" lvl="0">
                  <a:lnSpc>
                    <a:spcPts val="3499"/>
                  </a:lnSpc>
                  <a:defRPr/>
                </a:pP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Python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을 활용한 최근 </a:t>
                </a: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10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년 데이터를</a:t>
                </a:r>
                <a:endParaRPr lang="ko-KR" alt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  <a:p>
                <a:pPr marL="504063" lvl="0">
                  <a:lnSpc>
                    <a:spcPts val="3499"/>
                  </a:lnSpc>
                  <a:defRPr/>
                </a:pP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SARIMAX, LSTM 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데이터</a:t>
                </a: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 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서버에 적재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317597" y="4737391"/>
              <a:ext cx="4523384" cy="630303"/>
              <a:chOff x="0" y="-1043"/>
              <a:chExt cx="700791" cy="976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043"/>
                <a:ext cx="700791" cy="97650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499"/>
                  </a:lnSpc>
                  <a:defRPr/>
                </a:pP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1단계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939CE768-F0DE-CB5F-A0AD-AF7CA4194803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웹을 이용한 시각화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r="34780"/>
          <a:stretch>
            <a:fillRect/>
          </a:stretch>
        </p:blipFill>
        <p:spPr>
          <a:xfrm>
            <a:off x="7848600" y="2028353"/>
            <a:ext cx="3991372" cy="460809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r="25540"/>
          <a:stretch>
            <a:fillRect/>
          </a:stretch>
        </p:blipFill>
        <p:spPr>
          <a:xfrm>
            <a:off x="7848600" y="6636447"/>
            <a:ext cx="5165777" cy="2503824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0" y="2048256"/>
            <a:ext cx="5271347" cy="36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6846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AF63DE5-E0C2-B163-D91F-56F1D743CB62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 rot="0">
            <a:off x="1100782" y="2171699"/>
            <a:ext cx="5071418" cy="3124200"/>
            <a:chOff x="6882308" y="3897709"/>
            <a:chExt cx="4523384" cy="2464991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6882308" y="3897709"/>
              <a:ext cx="4523384" cy="636508"/>
              <a:chOff x="0" y="-2004"/>
              <a:chExt cx="700791" cy="9861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004"/>
                <a:ext cx="700791" cy="98611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499"/>
                  </a:lnSpc>
                  <a:defRPr/>
                </a:pP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2단계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6882308" y="4567282"/>
              <a:ext cx="4523384" cy="1795417"/>
              <a:chOff x="0" y="-38100"/>
              <a:chExt cx="700791" cy="75074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00791" cy="712645"/>
              </a:xfrm>
              <a:custGeom>
                <a:avLst/>
                <a:gdLst/>
                <a:rect l="l" t="t" r="r" b="b"/>
                <a:pathLst>
                  <a:path w="700791" h="712645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712645"/>
                    </a:lnTo>
                    <a:lnTo>
                      <a:pt x="0" y="712645"/>
                    </a:lnTo>
                    <a:close/>
                  </a:path>
                </a:pathLst>
              </a:custGeom>
              <a:solidFill>
                <a:srgbClr val="c3cbc7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700791" cy="75074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499"/>
                  </a:lnSpc>
                  <a:defRPr/>
                </a:pP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Power BI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를 사용한 대시보드 생성</a:t>
                </a:r>
                <a:endParaRPr lang="en-US" altLang="ko-KR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9321611-5E6A-F2E6-4FD1-C8087661527A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웹을 이용한 시각화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30" name="그림 2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0B46D28-D605-9396-F528-204D86550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3568" r="819"/>
          <a:stretch/>
        </p:blipFill>
        <p:spPr>
          <a:xfrm>
            <a:off x="6553200" y="2180810"/>
            <a:ext cx="7162800" cy="40442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CDFEA70-D050-0A06-43C4-66C906AE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73" t="3680" r="1247" b="6051"/>
          <a:stretch/>
        </p:blipFill>
        <p:spPr>
          <a:xfrm>
            <a:off x="10134600" y="4518305"/>
            <a:ext cx="6781800" cy="37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3281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2C8AFB3-EADC-3B96-EA32-700E67908583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0">
            <a:off x="1080000" y="2019300"/>
            <a:ext cx="5473199" cy="3352799"/>
            <a:chOff x="12447019" y="3170830"/>
            <a:chExt cx="4523385" cy="3115670"/>
          </a:xfrm>
        </p:grpSpPr>
        <p:grpSp>
          <p:nvGrpSpPr>
            <p:cNvPr id="13" name="Group 13"/>
            <p:cNvGrpSpPr/>
            <p:nvPr/>
          </p:nvGrpSpPr>
          <p:grpSpPr>
            <a:xfrm rot="0">
              <a:off x="12447019" y="3170830"/>
              <a:ext cx="4523384" cy="627249"/>
              <a:chOff x="0" y="-570"/>
              <a:chExt cx="700791" cy="9717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00791" cy="96607"/>
              </a:xfrm>
              <a:custGeom>
                <a:avLst/>
                <a:gdLst/>
                <a:rect l="l" t="t" r="r" b="b"/>
                <a:pathLst>
                  <a:path w="700791" h="96607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96607"/>
                    </a:lnTo>
                    <a:lnTo>
                      <a:pt x="0" y="96607"/>
                    </a:lnTo>
                    <a:close/>
                  </a:path>
                </a:pathLst>
              </a:custGeom>
              <a:solidFill>
                <a:srgbClr val="9da6a2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0"/>
                <a:ext cx="700791" cy="97177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499"/>
                  </a:lnSpc>
                  <a:defRPr/>
                </a:pPr>
                <a:r>
                  <a:rPr 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3단계</a:t>
                </a:r>
                <a:endPara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2447019" y="3805603"/>
              <a:ext cx="4523384" cy="2480897"/>
              <a:chOff x="0" y="-38100"/>
              <a:chExt cx="700791" cy="86595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00791" cy="827855"/>
              </a:xfrm>
              <a:custGeom>
                <a:avLst/>
                <a:gdLst/>
                <a:rect l="l" t="t" r="r" b="b"/>
                <a:pathLst>
                  <a:path w="700791" h="827855">
                    <a:moveTo>
                      <a:pt x="0" y="0"/>
                    </a:moveTo>
                    <a:lnTo>
                      <a:pt x="700791" y="0"/>
                    </a:lnTo>
                    <a:lnTo>
                      <a:pt x="700791" y="827855"/>
                    </a:lnTo>
                    <a:lnTo>
                      <a:pt x="0" y="827855"/>
                    </a:lnTo>
                    <a:close/>
                  </a:path>
                </a:pathLst>
              </a:custGeom>
              <a:solidFill>
                <a:srgbClr val="9da6a2"/>
              </a:solid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700791" cy="865955"/>
              </a:xfrm>
              <a:prstGeom prst="rect">
                <a:avLst/>
              </a:prstGeom>
            </p:spPr>
            <p:txBody>
              <a:bodyPr vert="horz" wrap="square" lIns="50800" tIns="50800" rIns="50800" bIns="50800" anchor="ctr"/>
              <a:lstStyle/>
              <a:p>
                <a:pPr marL="252031" lvl="0">
                  <a:lnSpc>
                    <a:spcPts val="4400"/>
                  </a:lnSpc>
                  <a:defRPr/>
                </a:pP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웹사이트에 </a:t>
                </a: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PowerBI 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대시보드 출력</a:t>
                </a:r>
                <a:endParaRPr lang="ko-KR" alt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  <a:p>
                <a:pPr marL="504063" lvl="0">
                  <a:lnSpc>
                    <a:spcPts val="3499"/>
                  </a:lnSpc>
                  <a:defRPr/>
                </a:pP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예</a:t>
                </a: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) 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가격 추세</a:t>
                </a: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, </a:t>
                </a: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날씨 상관관계</a:t>
                </a:r>
                <a:r>
                  <a:rPr lang="en-US" altLang="ko-KR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,</a:t>
                </a:r>
                <a:endParaRPr lang="en-US" altLang="ko-KR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  <a:p>
                <a:pPr marL="1008126" lvl="0">
                  <a:lnSpc>
                    <a:spcPts val="3499"/>
                  </a:lnSpc>
                  <a:defRPr/>
                </a:pPr>
                <a:r>
                  <a:rPr lang="ko-KR" altLang="en-US" sz="2499">
                    <a:solidFill>
                      <a:srgbClr val="000000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예측 그래프</a:t>
                </a:r>
                <a:endParaRPr lang="en-US" altLang="ko-KR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endParaRPr>
              </a:p>
            </p:txBody>
          </p:sp>
        </p:grp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F1F2ACB7-205C-DA52-C20C-6E146A9EE714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웹을 이용한 시각화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30" name="그림 29" descr="텍스트, 스크린샷, 소프트웨어, 멀티미디어 소프트웨어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62800" y="2022980"/>
            <a:ext cx="6781800" cy="32316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20400" y="3160088"/>
            <a:ext cx="6058619" cy="32550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62800" y="5475148"/>
            <a:ext cx="6172200" cy="33160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20400" y="6635660"/>
            <a:ext cx="6064502" cy="32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67412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A819381-456C-7E34-AE48-74D161302882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E31EE84-C2B9-46EB-A3FD-125F19CC0808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육군 훈련소 시각화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4638062-F2FE-415C-6C7F-35D34905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2158192"/>
            <a:ext cx="11827867" cy="6348464"/>
          </a:xfrm>
          <a:prstGeom prst="rect">
            <a:avLst/>
          </a:prstGeom>
        </p:spPr>
      </p:pic>
      <p:sp>
        <p:nvSpPr>
          <p:cNvPr id="34" name="TextBox 24"/>
          <p:cNvSpPr txBox="1"/>
          <p:nvPr/>
        </p:nvSpPr>
        <p:spPr>
          <a:xfrm>
            <a:off x="13224164" y="3162300"/>
            <a:ext cx="4228000" cy="10668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24972" lvl="0" indent="-424972" algn="l">
              <a:lnSpc>
                <a:spcPts val="4167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en-US" altLang="ko-KR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</a:t>
            </a:r>
            <a:r>
              <a:rPr lang="ko-KR" alt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년간의 육군 훈련소 메뉴 워드 클라우드</a:t>
            </a:r>
            <a:endParaRPr lang="en-US" sz="2976" spc="-19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13224164" y="4815134"/>
            <a:ext cx="4228000" cy="10617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24972" lvl="0" indent="-424972" algn="l">
              <a:lnSpc>
                <a:spcPts val="4167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메뉴들 중 농산품이 주 재료인 음식 </a:t>
            </a:r>
            <a:r>
              <a:rPr lang="en-US" altLang="ko-KR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TOP 5 </a:t>
            </a:r>
            <a:r>
              <a:rPr lang="ko-KR" alt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출력</a:t>
            </a:r>
            <a:endParaRPr lang="en-US" sz="2976" spc="-19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13224164" y="6743700"/>
            <a:ext cx="4228000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24972" lvl="0" indent="-424972" algn="l">
              <a:lnSpc>
                <a:spcPts val="4167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음식별 사용 재료 가격</a:t>
            </a:r>
            <a:endParaRPr lang="en-US" sz="2976" spc="-19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448921030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94A5AC7D-F773-698A-2527-4DAC69B37FA8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0">
            <a:off x="2286000" y="4243500"/>
            <a:ext cx="2160000" cy="18000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다양한 데이터 소스 통합 성공</a:t>
              </a:r>
              <a:r>
                <a:rPr lang="en-US" altLang="ko-KR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.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5383800" y="4243500"/>
            <a:ext cx="2160000" cy="18000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시계열 예측 모델 개발</a:t>
              </a:r>
              <a:r>
                <a:rPr lang="en-US" altLang="ko-KR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.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3505200" y="6362700"/>
            <a:ext cx="2617200" cy="21302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4248"/>
              <a:ext cx="8128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사용자 친화적인 웹 인터페이스 제작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8212332" y="5448300"/>
            <a:ext cx="931668" cy="658943"/>
          </a:xfrm>
          <a:custGeom>
            <a:avLst/>
            <a:gd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1872720-6A5D-921B-B75C-A2DA4A3ED231}"/>
              </a:ext>
            </a:extLst>
          </p:cNvPr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성과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61172" y="2781300"/>
            <a:ext cx="7860028" cy="6572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spc="-24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인사이트</a:t>
            </a:r>
            <a:endParaRPr lang="en-US" sz="3728" spc="-24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24200" y="2781300"/>
            <a:ext cx="3600543" cy="6572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30" spc="-24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주요 기능</a:t>
            </a:r>
            <a:endParaRPr lang="en-US" sz="3730" spc="-249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24" name="Group 7"/>
          <p:cNvGrpSpPr/>
          <p:nvPr/>
        </p:nvGrpSpPr>
        <p:grpSpPr>
          <a:xfrm rot="0">
            <a:off x="9531284" y="4762500"/>
            <a:ext cx="3727516" cy="2585236"/>
            <a:chOff x="67833" y="-47914"/>
            <a:chExt cx="812800" cy="812800"/>
          </a:xfrm>
        </p:grpSpPr>
        <p:sp>
          <p:nvSpPr>
            <p:cNvPr id="25" name="Freeform 8"/>
            <p:cNvSpPr/>
            <p:nvPr/>
          </p:nvSpPr>
          <p:spPr>
            <a:xfrm>
              <a:off x="67833" y="-47914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TextBox 9"/>
            <p:cNvSpPr txBox="1"/>
            <p:nvPr/>
          </p:nvSpPr>
          <p:spPr>
            <a:xfrm>
              <a:off x="99694" y="20220"/>
              <a:ext cx="73797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국방 농산품 물자 조달에서 데이터 기반 의사결정의 가능성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27" name="Group 7"/>
          <p:cNvGrpSpPr/>
          <p:nvPr/>
        </p:nvGrpSpPr>
        <p:grpSpPr>
          <a:xfrm rot="0">
            <a:off x="13569884" y="4768064"/>
            <a:ext cx="3727516" cy="2585236"/>
            <a:chOff x="0" y="0"/>
            <a:chExt cx="812800" cy="812800"/>
          </a:xfrm>
        </p:grpSpPr>
        <p:sp>
          <p:nvSpPr>
            <p:cNvPr id="2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TextBox 9"/>
            <p:cNvSpPr txBox="1"/>
            <p:nvPr/>
          </p:nvSpPr>
          <p:spPr>
            <a:xfrm>
              <a:off x="76200" y="71871"/>
              <a:ext cx="660400" cy="6647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499"/>
                </a:lnSpc>
                <a:defRPr/>
              </a:pPr>
              <a:r>
                <a:rPr lang="ko-KR" altLang="en-US" sz="2499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군수 물자와 농산물의 유사성 활용</a:t>
              </a:r>
              <a:endParaRPr lang="en-US" sz="2499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26638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6B3DF5A-3913-405B-3040-52CB1A324964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25E33F5-C3C8-85BE-D942-08AE52FC27A7}"/>
              </a:ext>
            </a:extLst>
          </p:cNvPr>
          <p:cNvGrpSpPr/>
          <p:nvPr/>
        </p:nvGrpSpPr>
        <p:grpSpPr>
          <a:xfrm>
            <a:off x="2837642" y="4477566"/>
            <a:ext cx="3093860" cy="2386743"/>
            <a:chOff x="0" y="0"/>
            <a:chExt cx="812800" cy="6270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5F0C82E-9F9B-2FA7-4489-9E7C2282E246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4F480B0-30A0-198A-FACF-54AB34AD91F3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05EBF22-E93A-441F-2B87-6F2B9B44FE58}"/>
              </a:ext>
            </a:extLst>
          </p:cNvPr>
          <p:cNvGrpSpPr/>
          <p:nvPr/>
        </p:nvGrpSpPr>
        <p:grpSpPr>
          <a:xfrm>
            <a:off x="7391400" y="4511202"/>
            <a:ext cx="3093860" cy="2386743"/>
            <a:chOff x="0" y="0"/>
            <a:chExt cx="812800" cy="62703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6301660-A7E3-841C-AF00-DE610E979371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7C040FA-9753-361A-53B7-DAD9E2320B82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914651" y="4152900"/>
            <a:ext cx="939842" cy="770923"/>
            <a:chOff x="0" y="-13244"/>
            <a:chExt cx="246910" cy="2025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3244"/>
              <a:ext cx="246910" cy="2025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4199"/>
                </a:lnSpc>
                <a:defRPr/>
              </a:pPr>
              <a:r>
                <a:rPr lang="en-US" sz="29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  <a:endParaRPr lang="en-US" sz="29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8468409" y="4152900"/>
            <a:ext cx="939842" cy="776784"/>
            <a:chOff x="0" y="-14783"/>
            <a:chExt cx="246910" cy="20407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4783"/>
              <a:ext cx="246910" cy="20407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4199"/>
                </a:lnSpc>
                <a:defRPr/>
              </a:pPr>
              <a:r>
                <a:rPr lang="en-US" sz="29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  <a:endParaRPr lang="en-US" sz="29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64B82D89-D34E-78A7-645B-6FCD1F8C3BAE}"/>
              </a:ext>
            </a:extLst>
          </p:cNvPr>
          <p:cNvSpPr/>
          <p:nvPr/>
        </p:nvSpPr>
        <p:spPr>
          <a:xfrm>
            <a:off x="7162605" y="7960593"/>
            <a:ext cx="3962789" cy="3391640"/>
          </a:xfrm>
          <a:custGeom>
            <a:avLst/>
            <a:gdLst/>
            <a:ahLst/>
            <a:cxnLst/>
            <a:rect l="l" t="t" r="r" b="b"/>
            <a:pathLst>
              <a:path w="3962789" h="3391640">
                <a:moveTo>
                  <a:pt x="0" y="0"/>
                </a:moveTo>
                <a:lnTo>
                  <a:pt x="3962790" y="0"/>
                </a:lnTo>
                <a:lnTo>
                  <a:pt x="3962790" y="3391640"/>
                </a:lnTo>
                <a:lnTo>
                  <a:pt x="0" y="339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A2012EB-E15A-45AA-323E-DEAEE46DB9FF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045468" y="5031611"/>
            <a:ext cx="2745732" cy="14834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929"/>
              </a:lnSpc>
              <a:defRPr/>
            </a:pPr>
            <a:r>
              <a:rPr lang="ko-KR" altLang="en-US" sz="2807" spc="-18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국방 농산품 물류를 위한 데이터 기반 인사이트 제공</a:t>
            </a:r>
            <a:endParaRPr lang="en-US" altLang="ko-KR" sz="2807" spc="-188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5E094BF-3B1F-4DEB-EC83-E3E4BC57854C}"/>
              </a:ext>
            </a:extLst>
          </p:cNvPr>
          <p:cNvSpPr txBox="1"/>
          <p:nvPr/>
        </p:nvSpPr>
        <p:spPr>
          <a:xfrm>
            <a:off x="7565464" y="5199244"/>
            <a:ext cx="2745732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물자 가격 예측을 위한 예측 모델</a:t>
            </a:r>
            <a:endParaRPr lang="en-US" altLang="ko-KR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45" name="Group 7">
            <a:extLst>
              <a:ext uri="{FF2B5EF4-FFF2-40B4-BE49-F238E27FC236}">
                <a16:creationId xmlns:a16="http://schemas.microsoft.com/office/drawing/2014/main" id="{C82CAF60-5A54-D23D-3A47-F8D842B69784}"/>
              </a:ext>
            </a:extLst>
          </p:cNvPr>
          <p:cNvGrpSpPr/>
          <p:nvPr/>
        </p:nvGrpSpPr>
        <p:grpSpPr>
          <a:xfrm>
            <a:off x="11909400" y="4309406"/>
            <a:ext cx="3093860" cy="2568024"/>
            <a:chOff x="0" y="-47625"/>
            <a:chExt cx="812800" cy="674656"/>
          </a:xfrm>
        </p:grpSpPr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B9BB0987-20B4-B0E0-F446-C71210EDC8EF}"/>
                </a:ext>
              </a:extLst>
            </p:cNvPr>
            <p:cNvSpPr/>
            <p:nvPr/>
          </p:nvSpPr>
          <p:spPr>
            <a:xfrm>
              <a:off x="0" y="-9428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6D2DCA68-8D6E-57B9-4101-AC57F12D612E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8" name="TextBox 32"/>
          <p:cNvSpPr txBox="1"/>
          <p:nvPr/>
        </p:nvSpPr>
        <p:spPr>
          <a:xfrm>
            <a:off x="12083464" y="5161144"/>
            <a:ext cx="2745732" cy="9824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929"/>
              </a:lnSpc>
              <a:defRPr/>
            </a:pPr>
            <a:r>
              <a:rPr lang="ko-KR" altLang="en-US" sz="2807" spc="-18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의사결정을 위한 상호작용 시각화</a:t>
            </a:r>
            <a:endParaRPr lang="en-US" altLang="ko-KR" sz="2807" spc="-188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49" name="Group 22"/>
          <p:cNvGrpSpPr/>
          <p:nvPr/>
        </p:nvGrpSpPr>
        <p:grpSpPr>
          <a:xfrm rot="0">
            <a:off x="12986409" y="4152900"/>
            <a:ext cx="939842" cy="756269"/>
            <a:chOff x="0" y="-9394"/>
            <a:chExt cx="246910" cy="198682"/>
          </a:xfrm>
        </p:grpSpPr>
        <p:sp>
          <p:nvSpPr>
            <p:cNvPr id="50" name="Freeform 23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1" name="TextBox 24"/>
            <p:cNvSpPr txBox="1"/>
            <p:nvPr/>
          </p:nvSpPr>
          <p:spPr>
            <a:xfrm>
              <a:off x="0" y="-9394"/>
              <a:ext cx="246910" cy="19868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4199"/>
                </a:lnSpc>
                <a:defRPr/>
              </a:pPr>
              <a:r>
                <a:rPr lang="en-US" sz="29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  <a:endParaRPr lang="en-US" sz="29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859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3638D-29AE-BE23-0A53-17B9695CF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A5612776-1562-63D6-37DE-3CD45AA856E1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91A7E69-AE24-326E-A71A-81C411D95CD7}"/>
              </a:ext>
            </a:extLst>
          </p:cNvPr>
          <p:cNvGrpSpPr/>
          <p:nvPr/>
        </p:nvGrpSpPr>
        <p:grpSpPr>
          <a:xfrm>
            <a:off x="2358461" y="2516656"/>
            <a:ext cx="14952139" cy="1792749"/>
            <a:chOff x="0" y="0"/>
            <a:chExt cx="812800" cy="6270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050F72C-CA6B-0630-480E-E23B7DD772AB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10846A4-AAD5-21EE-040E-38207EBD4477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7B471DD-C560-F44E-B652-7EE1F6594E56}"/>
              </a:ext>
            </a:extLst>
          </p:cNvPr>
          <p:cNvGrpSpPr/>
          <p:nvPr/>
        </p:nvGrpSpPr>
        <p:grpSpPr>
          <a:xfrm>
            <a:off x="2358461" y="4976817"/>
            <a:ext cx="14952139" cy="2341483"/>
            <a:chOff x="0" y="0"/>
            <a:chExt cx="812800" cy="62703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C351299-DD36-ABB7-0F17-69061139B833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099B7DA-5C44-FAB8-5E34-1FF1BD785A85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217C6350-9E02-D58E-7D7A-CE6DCA875BF3}"/>
              </a:ext>
            </a:extLst>
          </p:cNvPr>
          <p:cNvGrpSpPr/>
          <p:nvPr/>
        </p:nvGrpSpPr>
        <p:grpSpPr>
          <a:xfrm>
            <a:off x="1080000" y="2944006"/>
            <a:ext cx="939842" cy="938047"/>
            <a:chOff x="0" y="-27791"/>
            <a:chExt cx="246910" cy="246438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78BB92D-34AB-7726-77B9-EEF59C34E891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A7815E2F-5AAD-4900-3F8F-4F62EF1C04A6}"/>
                </a:ext>
              </a:extLst>
            </p:cNvPr>
            <p:cNvSpPr txBox="1"/>
            <p:nvPr/>
          </p:nvSpPr>
          <p:spPr>
            <a:xfrm>
              <a:off x="0" y="-27791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21AE67B5-D988-25DA-CB00-88989A857090}"/>
              </a:ext>
            </a:extLst>
          </p:cNvPr>
          <p:cNvGrpSpPr/>
          <p:nvPr/>
        </p:nvGrpSpPr>
        <p:grpSpPr>
          <a:xfrm>
            <a:off x="1080000" y="5347363"/>
            <a:ext cx="939842" cy="720510"/>
            <a:chOff x="0" y="0"/>
            <a:chExt cx="246910" cy="18928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51FF206-58CA-DBDD-C8B8-6C6650C0E2EB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BA7DED7-6091-66F2-7710-5607F641D74D}"/>
                </a:ext>
              </a:extLst>
            </p:cNvPr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38F9C15-1D6B-D067-1812-8AD377ED2844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향후 과제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FACDEA04-6B43-DB94-3EFD-477304637DFD}"/>
              </a:ext>
            </a:extLst>
          </p:cNvPr>
          <p:cNvSpPr txBox="1"/>
          <p:nvPr/>
        </p:nvSpPr>
        <p:spPr>
          <a:xfrm>
            <a:off x="2709830" y="2715877"/>
            <a:ext cx="14249400" cy="146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현재 모델은 기상 데이터와 출하량을 중심으로 학습 되어있지만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향후에는 토양 상태 데이터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재배 지역별 환경 데이터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시장 유통 정보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재배 작물의 품종 특성 데이터 등 추가적인 변수를 활용해 모델의 예측 정확도를 더욱 높일 계획입니다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ED70221-B43B-0387-6ED7-9036CAB13550}"/>
              </a:ext>
            </a:extLst>
          </p:cNvPr>
          <p:cNvSpPr txBox="1"/>
          <p:nvPr/>
        </p:nvSpPr>
        <p:spPr>
          <a:xfrm>
            <a:off x="2709829" y="5154134"/>
            <a:ext cx="14249400" cy="1962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사용자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맞춤형 데이터 조회 기능을 추가해 지역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작물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시간대를 선택해 원하는 정보를 볼 수 있도록 개선할 계획입니다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또한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예측 데이터 다운로드 기능과 함께 인터렉티브 대시보드를 도입해 사용자가 특정 변수의 조정이 결과에 미치는 영향을 실시간으로 확인할 수 있도록 할 계획입니다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45" name="Group 7">
            <a:extLst>
              <a:ext uri="{FF2B5EF4-FFF2-40B4-BE49-F238E27FC236}">
                <a16:creationId xmlns:a16="http://schemas.microsoft.com/office/drawing/2014/main" id="{5110B06B-98FC-995A-E665-E88B67B34FB1}"/>
              </a:ext>
            </a:extLst>
          </p:cNvPr>
          <p:cNvGrpSpPr/>
          <p:nvPr/>
        </p:nvGrpSpPr>
        <p:grpSpPr>
          <a:xfrm>
            <a:off x="2358460" y="7770344"/>
            <a:ext cx="14952139" cy="2151868"/>
            <a:chOff x="0" y="-47625"/>
            <a:chExt cx="812800" cy="674656"/>
          </a:xfrm>
        </p:grpSpPr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53E63C15-BD67-4EA3-DBB5-9039F3048A22}"/>
                </a:ext>
              </a:extLst>
            </p:cNvPr>
            <p:cNvSpPr/>
            <p:nvPr/>
          </p:nvSpPr>
          <p:spPr>
            <a:xfrm>
              <a:off x="0" y="-9428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435D97AC-BA18-75E7-6D94-078D09590A9C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8" name="TextBox 32">
            <a:extLst>
              <a:ext uri="{FF2B5EF4-FFF2-40B4-BE49-F238E27FC236}">
                <a16:creationId xmlns:a16="http://schemas.microsoft.com/office/drawing/2014/main" id="{B13EDE9F-BAB1-DF1D-3E9A-6CF9C6EB2C38}"/>
              </a:ext>
            </a:extLst>
          </p:cNvPr>
          <p:cNvSpPr txBox="1"/>
          <p:nvPr/>
        </p:nvSpPr>
        <p:spPr>
          <a:xfrm>
            <a:off x="2709830" y="7990273"/>
            <a:ext cx="14249399" cy="146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농산품 중심으로 개발된 현재의 서비스에서 더 나아가 수산물과 축산물에 대한 데이터 분석 및 예측 서비스를 추가할 계획입니다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 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이를 통해 군식단의 농산물 뿐만 아니라 수산물과 축산물 물자에 대한 실질적인 도움을 제공할 수 있는 종합 예측 플랫폼으로 확장하고자 합니다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49" name="Group 22">
            <a:extLst>
              <a:ext uri="{FF2B5EF4-FFF2-40B4-BE49-F238E27FC236}">
                <a16:creationId xmlns:a16="http://schemas.microsoft.com/office/drawing/2014/main" id="{4B8B4E73-4EDC-03CC-A01C-5E816086FBF3}"/>
              </a:ext>
            </a:extLst>
          </p:cNvPr>
          <p:cNvGrpSpPr/>
          <p:nvPr/>
        </p:nvGrpSpPr>
        <p:grpSpPr>
          <a:xfrm>
            <a:off x="1080000" y="8423135"/>
            <a:ext cx="939842" cy="938047"/>
            <a:chOff x="0" y="-28575"/>
            <a:chExt cx="246910" cy="246438"/>
          </a:xfrm>
        </p:grpSpPr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F34C3A04-EB8F-77B4-7E57-F63F9DA86147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Box 24">
              <a:extLst>
                <a:ext uri="{FF2B5EF4-FFF2-40B4-BE49-F238E27FC236}">
                  <a16:creationId xmlns:a16="http://schemas.microsoft.com/office/drawing/2014/main" id="{79215FA0-7E68-65B6-B246-074B3A4C4CF0}"/>
                </a:ext>
              </a:extLst>
            </p:cNvPr>
            <p:cNvSpPr txBox="1"/>
            <p:nvPr/>
          </p:nvSpPr>
          <p:spPr>
            <a:xfrm>
              <a:off x="0" y="-28575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448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7324-C200-6BA5-4A90-E69B8105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>
            <a:extLst>
              <a:ext uri="{FF2B5EF4-FFF2-40B4-BE49-F238E27FC236}">
                <a16:creationId xmlns:a16="http://schemas.microsoft.com/office/drawing/2014/main" id="{FDA86A85-FBB3-EFB8-314C-DB5A9D27DBF0}"/>
              </a:ext>
            </a:extLst>
          </p:cNvPr>
          <p:cNvGrpSpPr/>
          <p:nvPr/>
        </p:nvGrpSpPr>
        <p:grpSpPr>
          <a:xfrm>
            <a:off x="1" y="-144661"/>
            <a:ext cx="18287999" cy="10431661"/>
            <a:chOff x="-5988889" y="-38100"/>
            <a:chExt cx="7311159" cy="2747433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D5B69724-B4AC-AC63-684D-68C5E5DB1EC9}"/>
                </a:ext>
              </a:extLst>
            </p:cNvPr>
            <p:cNvSpPr/>
            <p:nvPr/>
          </p:nvSpPr>
          <p:spPr>
            <a:xfrm>
              <a:off x="-5988889" y="948267"/>
              <a:ext cx="7311159" cy="812800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C78854C7-A1F4-C69C-513D-10544EF677BA}"/>
                </a:ext>
              </a:extLst>
            </p:cNvPr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2FA73B-B4B0-193C-EE16-58A0E89BA57F}"/>
              </a:ext>
            </a:extLst>
          </p:cNvPr>
          <p:cNvSpPr txBox="1"/>
          <p:nvPr/>
        </p:nvSpPr>
        <p:spPr>
          <a:xfrm>
            <a:off x="8077200" y="4724507"/>
            <a:ext cx="21336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 시연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40608522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0">
            <a:off x="0" y="0"/>
            <a:ext cx="3307502" cy="10287000"/>
            <a:chOff x="0" y="0"/>
            <a:chExt cx="1322270" cy="2709333"/>
          </a:xfrm>
        </p:grpSpPr>
        <p:sp>
          <p:nvSpPr>
            <p:cNvPr id="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00800" y="3391114"/>
            <a:ext cx="7162800" cy="8379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107"/>
              </a:lnSpc>
              <a:spcBef>
                <a:spcPct val="0"/>
              </a:spcBef>
              <a:defRPr/>
            </a:pPr>
            <a:r>
              <a:rPr lang="en-US" altLang="ko-KR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5. </a:t>
            </a: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자체 평가 의견</a:t>
            </a:r>
            <a:endParaRPr lang="en-US" sz="5076" spc="-34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51192402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0">
            <a:off x="0" y="0"/>
            <a:ext cx="3307502" cy="10287000"/>
            <a:chOff x="0" y="0"/>
            <a:chExt cx="1322270" cy="2709333"/>
          </a:xfrm>
        </p:grpSpPr>
        <p:sp>
          <p:nvSpPr>
            <p:cNvPr id="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24600" y="3390900"/>
            <a:ext cx="7162800" cy="8379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107"/>
              </a:lnSpc>
              <a:spcBef>
                <a:spcPct val="0"/>
              </a:spcBef>
              <a:defRPr/>
            </a:pPr>
            <a:r>
              <a:rPr lang="en-US" altLang="ko-KR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1. </a:t>
            </a: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개요</a:t>
            </a:r>
            <a:endParaRPr lang="en-US" sz="5076" spc="-34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814087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B789-C4A8-714C-6F05-E5A1E5F66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05D9A837-DE0A-3804-B3C7-D71DA1AFCC95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3A4AEBB-B8A4-21B0-3D5A-C467089383C0}"/>
              </a:ext>
            </a:extLst>
          </p:cNvPr>
          <p:cNvGrpSpPr/>
          <p:nvPr/>
        </p:nvGrpSpPr>
        <p:grpSpPr>
          <a:xfrm>
            <a:off x="2438400" y="3708796"/>
            <a:ext cx="3093860" cy="2386743"/>
            <a:chOff x="0" y="0"/>
            <a:chExt cx="812800" cy="627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FE8D0A9-B08E-0568-34BD-1815291F6BFC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8CC4866-73DB-0E7F-7B6B-10394D06B56F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E0F3932-1302-EF31-D1BA-C07A7BA9865B}"/>
              </a:ext>
            </a:extLst>
          </p:cNvPr>
          <p:cNvGrpSpPr/>
          <p:nvPr/>
        </p:nvGrpSpPr>
        <p:grpSpPr>
          <a:xfrm>
            <a:off x="5774902" y="3708796"/>
            <a:ext cx="3093860" cy="2386743"/>
            <a:chOff x="0" y="0"/>
            <a:chExt cx="812800" cy="6270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BA1B4EF-2BA8-B911-54A9-2E5AC6505B38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9A1EABB-DF1A-FDA1-F5C7-AB39B3572A4A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5E03527-1B50-DDCF-8158-FBADC98EBE5E}"/>
              </a:ext>
            </a:extLst>
          </p:cNvPr>
          <p:cNvGrpSpPr/>
          <p:nvPr/>
        </p:nvGrpSpPr>
        <p:grpSpPr>
          <a:xfrm>
            <a:off x="9287862" y="3708795"/>
            <a:ext cx="3093860" cy="2386743"/>
            <a:chOff x="0" y="0"/>
            <a:chExt cx="812800" cy="6270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539177D-16D4-22AD-BAA0-5D748A5F8874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FCAC49E-D398-0425-2A66-418810D68314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F6A459D-6315-0A2A-068A-130CF89B470C}"/>
              </a:ext>
            </a:extLst>
          </p:cNvPr>
          <p:cNvGrpSpPr/>
          <p:nvPr/>
        </p:nvGrpSpPr>
        <p:grpSpPr>
          <a:xfrm>
            <a:off x="12818407" y="3639633"/>
            <a:ext cx="3093860" cy="2386743"/>
            <a:chOff x="0" y="0"/>
            <a:chExt cx="812800" cy="62703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C94A452-4EC0-8C18-A745-A6A8E7C722D6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1E7B6FB-67C5-7404-A66D-0C34C3ED3244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C176051-6794-4A6D-C7CE-F7F9D66EB411}"/>
              </a:ext>
            </a:extLst>
          </p:cNvPr>
          <p:cNvGrpSpPr/>
          <p:nvPr/>
        </p:nvGrpSpPr>
        <p:grpSpPr>
          <a:xfrm>
            <a:off x="3515409" y="3166934"/>
            <a:ext cx="939842" cy="938047"/>
            <a:chOff x="0" y="-33418"/>
            <a:chExt cx="246910" cy="24643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5B9F251-31E3-C5A1-C97B-8F8E51B9EEF0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34AD0DC-74C1-3FCB-CCD3-B921C77B89F2}"/>
                </a:ext>
              </a:extLst>
            </p:cNvPr>
            <p:cNvSpPr txBox="1"/>
            <p:nvPr/>
          </p:nvSpPr>
          <p:spPr>
            <a:xfrm>
              <a:off x="0" y="-33418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2633BE7-DA87-F51E-9F84-A5D0DD36B1FB}"/>
              </a:ext>
            </a:extLst>
          </p:cNvPr>
          <p:cNvGrpSpPr/>
          <p:nvPr/>
        </p:nvGrpSpPr>
        <p:grpSpPr>
          <a:xfrm>
            <a:off x="6851911" y="3140887"/>
            <a:ext cx="939842" cy="938047"/>
            <a:chOff x="0" y="-40261"/>
            <a:chExt cx="246910" cy="246438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91070BE-3ABE-2DDC-937A-2FD0BC4D7A2F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005B0F2-950C-0EFB-F726-5ED91ED1F9B8}"/>
                </a:ext>
              </a:extLst>
            </p:cNvPr>
            <p:cNvSpPr txBox="1"/>
            <p:nvPr/>
          </p:nvSpPr>
          <p:spPr>
            <a:xfrm>
              <a:off x="0" y="-40261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8EA5BF7-C1B0-D549-D984-BE54F92B2F1A}"/>
              </a:ext>
            </a:extLst>
          </p:cNvPr>
          <p:cNvGrpSpPr/>
          <p:nvPr/>
        </p:nvGrpSpPr>
        <p:grpSpPr>
          <a:xfrm>
            <a:off x="10364871" y="3149131"/>
            <a:ext cx="949297" cy="938047"/>
            <a:chOff x="0" y="-38095"/>
            <a:chExt cx="249394" cy="246438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A6CE870-C947-F64B-CD87-E755990AA798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73F44C4A-B80D-09F9-A91E-796036E30E69}"/>
                </a:ext>
              </a:extLst>
            </p:cNvPr>
            <p:cNvSpPr txBox="1"/>
            <p:nvPr/>
          </p:nvSpPr>
          <p:spPr>
            <a:xfrm>
              <a:off x="2484" y="-38095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6FB5ACD-B507-04E3-FA03-114FD3DFAFAE}"/>
              </a:ext>
            </a:extLst>
          </p:cNvPr>
          <p:cNvGrpSpPr/>
          <p:nvPr/>
        </p:nvGrpSpPr>
        <p:grpSpPr>
          <a:xfrm>
            <a:off x="13877831" y="3149132"/>
            <a:ext cx="957428" cy="938047"/>
            <a:chOff x="0" y="-38095"/>
            <a:chExt cx="251530" cy="24643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3A2B848-DD86-DCF2-CB66-1D022B89E562}"/>
                </a:ext>
              </a:extLst>
            </p:cNvPr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5FF51C8-A74F-1762-EF78-E60B144DA697}"/>
                </a:ext>
              </a:extLst>
            </p:cNvPr>
            <p:cNvSpPr txBox="1"/>
            <p:nvPr/>
          </p:nvSpPr>
          <p:spPr>
            <a:xfrm>
              <a:off x="4620" y="-38095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E75B30D7-B46A-DF5B-643E-9355CC0F15FF}"/>
              </a:ext>
            </a:extLst>
          </p:cNvPr>
          <p:cNvSpPr/>
          <p:nvPr/>
        </p:nvSpPr>
        <p:spPr>
          <a:xfrm>
            <a:off x="7162605" y="7960593"/>
            <a:ext cx="3962789" cy="3391640"/>
          </a:xfrm>
          <a:custGeom>
            <a:avLst/>
            <a:gdLst/>
            <a:ahLst/>
            <a:cxnLst/>
            <a:rect l="l" t="t" r="r" b="b"/>
            <a:pathLst>
              <a:path w="3962789" h="3391640">
                <a:moveTo>
                  <a:pt x="0" y="0"/>
                </a:moveTo>
                <a:lnTo>
                  <a:pt x="3962790" y="0"/>
                </a:lnTo>
                <a:lnTo>
                  <a:pt x="3962790" y="3391640"/>
                </a:lnTo>
                <a:lnTo>
                  <a:pt x="0" y="339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E8C38E0-81CC-B9C7-2CE7-B6F7A6E23027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아쉬운 점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7F4D4B4-6C01-F62E-8708-605A3768B7E7}"/>
              </a:ext>
            </a:extLst>
          </p:cNvPr>
          <p:cNvSpPr txBox="1"/>
          <p:nvPr/>
        </p:nvSpPr>
        <p:spPr>
          <a:xfrm>
            <a:off x="2612464" y="4195623"/>
            <a:ext cx="2745732" cy="14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특정 환경 변수의 부족으로 가격과의 연관성이 낮음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87FDC42B-25FD-725C-3E7A-B1F158D8694F}"/>
              </a:ext>
            </a:extLst>
          </p:cNvPr>
          <p:cNvSpPr txBox="1"/>
          <p:nvPr/>
        </p:nvSpPr>
        <p:spPr>
          <a:xfrm>
            <a:off x="5948966" y="4195623"/>
            <a:ext cx="2745732" cy="14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갑작스러운 가격 급등 예측의 어려움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B886D3E-78BA-4EC9-611A-F808A6E36261}"/>
              </a:ext>
            </a:extLst>
          </p:cNvPr>
          <p:cNvSpPr txBox="1"/>
          <p:nvPr/>
        </p:nvSpPr>
        <p:spPr>
          <a:xfrm>
            <a:off x="12974886" y="4014647"/>
            <a:ext cx="2745732" cy="196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다양한 품목에 대한 </a:t>
            </a:r>
            <a:r>
              <a:rPr lang="ko-KR" altLang="en-US" sz="2807" spc="-188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하이퍼파라미터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최적화의 어려움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4811950-F4FC-C8B2-D591-B31F3FBD273D}"/>
              </a:ext>
            </a:extLst>
          </p:cNvPr>
          <p:cNvSpPr txBox="1"/>
          <p:nvPr/>
        </p:nvSpPr>
        <p:spPr>
          <a:xfrm>
            <a:off x="3584263" y="2023815"/>
            <a:ext cx="11119472" cy="5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ko-KR" altLang="en-US" sz="3576" spc="-23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데이터의 한계 및 기술적인 이슈</a:t>
            </a:r>
            <a:endParaRPr lang="en-US" sz="3576" spc="-23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44" name="TextBox 34">
            <a:extLst>
              <a:ext uri="{FF2B5EF4-FFF2-40B4-BE49-F238E27FC236}">
                <a16:creationId xmlns:a16="http://schemas.microsoft.com/office/drawing/2014/main" id="{068876D8-AFB1-5364-C592-C48EC85A5DE3}"/>
              </a:ext>
            </a:extLst>
          </p:cNvPr>
          <p:cNvSpPr txBox="1"/>
          <p:nvPr/>
        </p:nvSpPr>
        <p:spPr>
          <a:xfrm>
            <a:off x="9461926" y="4368897"/>
            <a:ext cx="2745732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sz="2807" spc="-188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PowerBI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와 </a:t>
            </a:r>
            <a:r>
              <a:rPr lang="en-US" altLang="ko-KR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JS</a:t>
            </a:r>
            <a:r>
              <a:rPr lang="ko-KR" altLang="en-US" sz="2807" spc="-188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의 연결 문제</a:t>
            </a:r>
            <a:endParaRPr lang="en-US" sz="2807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4276410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4CB6A-156E-0388-ED6E-D33F8EA05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4E3D1F-2888-CE3F-363A-A75F4633CFFA}"/>
              </a:ext>
            </a:extLst>
          </p:cNvPr>
          <p:cNvSpPr txBox="1"/>
          <p:nvPr/>
        </p:nvSpPr>
        <p:spPr>
          <a:xfrm>
            <a:off x="1080000" y="720000"/>
            <a:ext cx="71628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개인 소감 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(1)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CC81C472-53D6-DFE8-D945-F495E60B8D5B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8139DE78-F316-3A4B-8241-0DFD4C6A8E55}"/>
              </a:ext>
            </a:extLst>
          </p:cNvPr>
          <p:cNvGrpSpPr/>
          <p:nvPr/>
        </p:nvGrpSpPr>
        <p:grpSpPr>
          <a:xfrm>
            <a:off x="2895600" y="2083229"/>
            <a:ext cx="14630399" cy="2386743"/>
            <a:chOff x="0" y="0"/>
            <a:chExt cx="812800" cy="627031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3D9D53E-4107-EC7F-7B98-FB0BA218E297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11D0B2E5-C477-1F52-EB16-F90FE28908A7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A4F17013-5C1E-854B-17D3-5C6FE4B0DDA6}"/>
              </a:ext>
            </a:extLst>
          </p:cNvPr>
          <p:cNvSpPr txBox="1"/>
          <p:nvPr/>
        </p:nvSpPr>
        <p:spPr>
          <a:xfrm>
            <a:off x="3070058" y="2293190"/>
            <a:ext cx="14173200" cy="196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이 프로젝트는 처음 주제를 정하는 것부터 쉽지 않았고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중간에 계획했던 부분이 잘 진행되지 않아 힘든 순간도 있었습니다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그러나 팀원들과 함께 다른 방법을 고민하고 수정해 가며 프로젝트를 마무리할 수 있었던 점이 매우 기뻤습니다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초기 계획에서 벗어났지만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새로운 방향을 찾아 문제를 해결하는 경험을 할 수 있어 매우 뜻깊었습니다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A9B19343-C239-E2D2-497E-53A13626627F}"/>
              </a:ext>
            </a:extLst>
          </p:cNvPr>
          <p:cNvGrpSpPr/>
          <p:nvPr/>
        </p:nvGrpSpPr>
        <p:grpSpPr>
          <a:xfrm>
            <a:off x="879493" y="2319567"/>
            <a:ext cx="1800000" cy="1800000"/>
            <a:chOff x="0" y="0"/>
            <a:chExt cx="812800" cy="812800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FF8D75A-5579-15DE-A4C6-98A9FC13B8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B337D43E-1007-B982-B442-B17D06315FC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 err="1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윤찬열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47DC93ED-5EF6-2FE0-2FC5-DB9054BA179E}"/>
              </a:ext>
            </a:extLst>
          </p:cNvPr>
          <p:cNvGrpSpPr/>
          <p:nvPr/>
        </p:nvGrpSpPr>
        <p:grpSpPr>
          <a:xfrm>
            <a:off x="2907632" y="4733619"/>
            <a:ext cx="14630399" cy="2386743"/>
            <a:chOff x="0" y="0"/>
            <a:chExt cx="812800" cy="627031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3C0B612-C6BF-8934-D3A3-6D0BE98C39B6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2FEA4058-430A-ADC7-301B-B24AEDAA9A21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7">
            <a:extLst>
              <a:ext uri="{FF2B5EF4-FFF2-40B4-BE49-F238E27FC236}">
                <a16:creationId xmlns:a16="http://schemas.microsoft.com/office/drawing/2014/main" id="{DF0F552B-09B5-6133-9F58-79BEF1088C13}"/>
              </a:ext>
            </a:extLst>
          </p:cNvPr>
          <p:cNvGrpSpPr/>
          <p:nvPr/>
        </p:nvGrpSpPr>
        <p:grpSpPr>
          <a:xfrm>
            <a:off x="879032" y="5026990"/>
            <a:ext cx="1800000" cy="1800000"/>
            <a:chOff x="0" y="0"/>
            <a:chExt cx="812800" cy="812800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3F15646E-267E-7D77-6F0D-F085D73EF5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5208213-4F34-B443-314A-40317FB95BD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 err="1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홍동균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61EDCB1C-6E4B-5361-63FA-9636FFE20F70}"/>
              </a:ext>
            </a:extLst>
          </p:cNvPr>
          <p:cNvGrpSpPr/>
          <p:nvPr/>
        </p:nvGrpSpPr>
        <p:grpSpPr>
          <a:xfrm>
            <a:off x="2943727" y="7433551"/>
            <a:ext cx="14630399" cy="2386743"/>
            <a:chOff x="0" y="0"/>
            <a:chExt cx="812800" cy="627031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D4803737-31B6-86A6-CF71-914192AEE29E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BBC09CC3-F314-CE7A-42D6-922E6614F496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7760E17B-5DA7-FB06-738C-9AB6153192D7}"/>
              </a:ext>
            </a:extLst>
          </p:cNvPr>
          <p:cNvGrpSpPr/>
          <p:nvPr/>
        </p:nvGrpSpPr>
        <p:grpSpPr>
          <a:xfrm>
            <a:off x="879032" y="7713574"/>
            <a:ext cx="1800000" cy="1800000"/>
            <a:chOff x="0" y="0"/>
            <a:chExt cx="812800" cy="812800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1E251CC2-5DAF-C8EF-B8A1-8F1AC11674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F762735F-2580-ACCA-2B56-638D40AB4C2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 err="1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권오윤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5F6AF0D3-53F2-85C6-7073-238F3B750B5A}"/>
              </a:ext>
            </a:extLst>
          </p:cNvPr>
          <p:cNvSpPr txBox="1"/>
          <p:nvPr/>
        </p:nvSpPr>
        <p:spPr>
          <a:xfrm>
            <a:off x="3172326" y="5410865"/>
            <a:ext cx="14137105" cy="96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우여곡절이 많았지만 팀원들과 함께 해결해 나가는 과정이 뜻 깊었고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이번 프로젝트를 통해 스킬 업과 협업 과정을 통해 여러 업무에 대한 이해도 함께 배울 수 있게 되어 좋았습니다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1C129CEC-62AC-9F03-1EAD-E368A2DE2386}"/>
              </a:ext>
            </a:extLst>
          </p:cNvPr>
          <p:cNvSpPr txBox="1"/>
          <p:nvPr/>
        </p:nvSpPr>
        <p:spPr>
          <a:xfrm>
            <a:off x="3172326" y="7915358"/>
            <a:ext cx="14173200" cy="1466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프로젝트를 수행하면서 어려움이 많았지만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팀원들과 함께 협력하여 문제를 하나씩 해결해 나간 경험이 뜻깊었습니다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또한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프로젝트를 수행함으로써 프로젝트 업무에 대한 이해를 할 수 있어 좋았습니다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29255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62DE5-89E7-2926-F125-14B849937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B3DB5E-FA2F-06A8-FEEB-2C61802EC38F}"/>
              </a:ext>
            </a:extLst>
          </p:cNvPr>
          <p:cNvSpPr txBox="1"/>
          <p:nvPr/>
        </p:nvSpPr>
        <p:spPr>
          <a:xfrm>
            <a:off x="1080000" y="720000"/>
            <a:ext cx="71628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개인 소감 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(2)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FFEFC6F-A29B-30E5-FAC2-C9691011F75A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8D67E95A-A0FA-97AE-F63C-EA2E4B3EA326}"/>
              </a:ext>
            </a:extLst>
          </p:cNvPr>
          <p:cNvGrpSpPr/>
          <p:nvPr/>
        </p:nvGrpSpPr>
        <p:grpSpPr>
          <a:xfrm>
            <a:off x="2880000" y="2700000"/>
            <a:ext cx="14630399" cy="2386743"/>
            <a:chOff x="0" y="0"/>
            <a:chExt cx="812800" cy="627031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DD2E794-B4B8-E37A-6ED2-57F73ED0F47B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8FA50AF2-58F1-CCAE-91FD-B51B3A31DD9A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32DD17CB-BD58-CC47-1B31-BBC0D11202B1}"/>
              </a:ext>
            </a:extLst>
          </p:cNvPr>
          <p:cNvSpPr txBox="1"/>
          <p:nvPr/>
        </p:nvSpPr>
        <p:spPr>
          <a:xfrm>
            <a:off x="3060000" y="3060000"/>
            <a:ext cx="14173200" cy="1466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데이터도 부족하지만 이 분야에 대한 지식은 더 없어서 걱정이 많았습니다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하지만 팀원들이 차근차근 결과물을 만들어가는 것을 보고 많이 배웠습니다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맡은 역할을 잘 수행하기 위해 찾아보고 학습하면서 전반적인 프로젝트 업무에 대한 이해도가 올라간 것 같습니다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1E1768EE-239F-F4AD-21BC-4479CFE946E7}"/>
              </a:ext>
            </a:extLst>
          </p:cNvPr>
          <p:cNvGrpSpPr/>
          <p:nvPr/>
        </p:nvGrpSpPr>
        <p:grpSpPr>
          <a:xfrm>
            <a:off x="846000" y="3024000"/>
            <a:ext cx="1800000" cy="1800000"/>
            <a:chOff x="0" y="0"/>
            <a:chExt cx="812800" cy="812800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C3B1692-8143-B5CB-07F6-E618A035F3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DBEFDD93-8EBA-2998-9EB5-21ABC9E01F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정태빈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A307F156-F791-8087-8BBC-926FA0022456}"/>
              </a:ext>
            </a:extLst>
          </p:cNvPr>
          <p:cNvGrpSpPr/>
          <p:nvPr/>
        </p:nvGrpSpPr>
        <p:grpSpPr>
          <a:xfrm>
            <a:off x="2880000" y="6480000"/>
            <a:ext cx="14630399" cy="2386743"/>
            <a:chOff x="0" y="0"/>
            <a:chExt cx="812800" cy="627031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83B82F-AED2-74A4-5CAE-B081DA2C1419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DC1A9983-7419-B200-1805-502DECEE791F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7">
            <a:extLst>
              <a:ext uri="{FF2B5EF4-FFF2-40B4-BE49-F238E27FC236}">
                <a16:creationId xmlns:a16="http://schemas.microsoft.com/office/drawing/2014/main" id="{883308C3-5D21-727A-E2B5-5E00BF5E8C7E}"/>
              </a:ext>
            </a:extLst>
          </p:cNvPr>
          <p:cNvGrpSpPr/>
          <p:nvPr/>
        </p:nvGrpSpPr>
        <p:grpSpPr>
          <a:xfrm>
            <a:off x="846000" y="6750000"/>
            <a:ext cx="1800000" cy="1800000"/>
            <a:chOff x="0" y="0"/>
            <a:chExt cx="812800" cy="812800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6FE22D8A-5463-F3F5-CBD8-05789FEE2A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F27F01A7-8CD4-031F-A6B7-E0663C070F5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이상윤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20DEF679-BC08-8780-6245-B782EAB8635B}"/>
              </a:ext>
            </a:extLst>
          </p:cNvPr>
          <p:cNvSpPr txBox="1"/>
          <p:nvPr/>
        </p:nvSpPr>
        <p:spPr>
          <a:xfrm>
            <a:off x="3164400" y="6840000"/>
            <a:ext cx="14137105" cy="1466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시계열 인공지능 예측은 생소한 분야였는데 이번 기회를 통해 접해볼 수 있었습니다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sz="2800" dirty="0"/>
            </a:b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시간이 더 있었으면 재배기간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/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재배지 날씨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/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수입량 등의 환경 변수들을 더 가공해서 가격 예측 정확도를 높여 볼 수 있었을 텐데 여의치 않아서 아쉽습니다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76631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50031-328A-7D1B-0CEA-3168BCF8B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73C695-6D36-A4AC-841A-79133BC10EAE}"/>
              </a:ext>
            </a:extLst>
          </p:cNvPr>
          <p:cNvSpPr txBox="1"/>
          <p:nvPr/>
        </p:nvSpPr>
        <p:spPr>
          <a:xfrm>
            <a:off x="1080000" y="720000"/>
            <a:ext cx="7162800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개인 소감 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(3)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14D1CCA5-FB27-5FE3-5331-32D67AE1B59F}"/>
              </a:ext>
            </a:extLst>
          </p:cNvPr>
          <p:cNvSpPr/>
          <p:nvPr/>
        </p:nvSpPr>
        <p:spPr>
          <a:xfrm>
            <a:off x="1080000" y="16488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F6ED99C-5A0A-5CD7-5D25-247B4B23CB2C}"/>
              </a:ext>
            </a:extLst>
          </p:cNvPr>
          <p:cNvGrpSpPr/>
          <p:nvPr/>
        </p:nvGrpSpPr>
        <p:grpSpPr>
          <a:xfrm>
            <a:off x="2879558" y="6480000"/>
            <a:ext cx="15148886" cy="2386743"/>
            <a:chOff x="0" y="0"/>
            <a:chExt cx="812800" cy="627031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F16DD8E-48D2-9264-57A3-009EA49C822E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CAC0EB23-F4ED-C74A-170C-ABC7CE8228FD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7">
            <a:extLst>
              <a:ext uri="{FF2B5EF4-FFF2-40B4-BE49-F238E27FC236}">
                <a16:creationId xmlns:a16="http://schemas.microsoft.com/office/drawing/2014/main" id="{B866C3FA-5CDF-F8AD-D6F5-ABC8AB7A2731}"/>
              </a:ext>
            </a:extLst>
          </p:cNvPr>
          <p:cNvGrpSpPr/>
          <p:nvPr/>
        </p:nvGrpSpPr>
        <p:grpSpPr>
          <a:xfrm>
            <a:off x="846000" y="6750000"/>
            <a:ext cx="1800000" cy="1800000"/>
            <a:chOff x="0" y="0"/>
            <a:chExt cx="812800" cy="812800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5C6DF86-2F67-E8F8-07D1-2E67F26B7D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50E3E2B3-E363-0BAD-1076-DA0090E2B0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 err="1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부혁훈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50F99950-E3C4-D737-F133-EB4D2CA0483E}"/>
              </a:ext>
            </a:extLst>
          </p:cNvPr>
          <p:cNvGrpSpPr/>
          <p:nvPr/>
        </p:nvGrpSpPr>
        <p:grpSpPr>
          <a:xfrm>
            <a:off x="2880000" y="2700000"/>
            <a:ext cx="15148886" cy="2646954"/>
            <a:chOff x="0" y="0"/>
            <a:chExt cx="812800" cy="627031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6C7943FB-25BC-1DD2-5780-B02C4A98117A}"/>
                </a:ext>
              </a:extLst>
            </p:cNvPr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ABE384AD-FE75-12A7-89AA-398A9D2E0493}"/>
                </a:ext>
              </a:extLst>
            </p:cNvPr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A169E8FB-F311-0473-5124-79FE768DCB43}"/>
              </a:ext>
            </a:extLst>
          </p:cNvPr>
          <p:cNvGrpSpPr/>
          <p:nvPr/>
        </p:nvGrpSpPr>
        <p:grpSpPr>
          <a:xfrm>
            <a:off x="846000" y="3024000"/>
            <a:ext cx="1800000" cy="1800000"/>
            <a:chOff x="0" y="0"/>
            <a:chExt cx="812800" cy="812800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AF719F67-2235-03AE-C46E-130BB210F9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7217E3E9-1025-CCE1-575F-FB1F089687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373737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이현동</a:t>
              </a:r>
              <a:endParaRPr lang="en-US" sz="2499" dirty="0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F29DB12C-EABE-B50D-FBC7-65A4B2CE8CA0}"/>
              </a:ext>
            </a:extLst>
          </p:cNvPr>
          <p:cNvSpPr txBox="1"/>
          <p:nvPr/>
        </p:nvSpPr>
        <p:spPr>
          <a:xfrm>
            <a:off x="3162571" y="6696000"/>
            <a:ext cx="14630399" cy="196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여러 플랫폼들을 사용하고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이를 연결해가는 과정에서 네트워크 및 서버 구조와 환경에 대해서 지식을 배웠고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앞으로의 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IT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생태계를 직접 구축함으로써 의미가 있었던 프로젝트였습니다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sz="2800" dirty="0"/>
            </a:b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서버 구축 담당이다 보니 먼저 시작해서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팀원들이 서버를 좀 더 활용할 수 있었으면 좋았을 텐데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짧은 시간 여건상 분석과 서버 구축이 동시에 시작해서 아쉬웠었습니다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2800" spc="-188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694BD141-63E8-BBED-E3E8-DBF01DE060DA}"/>
              </a:ext>
            </a:extLst>
          </p:cNvPr>
          <p:cNvSpPr txBox="1"/>
          <p:nvPr/>
        </p:nvSpPr>
        <p:spPr>
          <a:xfrm>
            <a:off x="3060000" y="2880000"/>
            <a:ext cx="14692834" cy="2466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ko-KR" altLang="en-US" sz="2800" dirty="0"/>
              <a:t>프로젝트를 진행하며 수많은 문제에 직면했지만</a:t>
            </a:r>
            <a:r>
              <a:rPr lang="en-US" altLang="ko-KR" sz="2800" dirty="0"/>
              <a:t>, </a:t>
            </a:r>
            <a:r>
              <a:rPr lang="ko-KR" altLang="en-US" sz="2800" dirty="0"/>
              <a:t>이를 해결해 나가며 팀의 역량이 눈에 띄게 성장했음을 느낄 수 있었습니다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문제 해결 과정에서 쌓은 경험과 배움은 단순한 기술적 성장을 넘어 협업의 중요성과 데이터 분석의 깊이에 대한 통찰을 얻게 해주었습니다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물론</a:t>
            </a:r>
            <a:r>
              <a:rPr lang="en-US" altLang="ko-KR" sz="2800" dirty="0"/>
              <a:t>, </a:t>
            </a:r>
            <a:r>
              <a:rPr lang="ko-KR" altLang="en-US" sz="2800" dirty="0"/>
              <a:t>시간이 조금 더 있었다면 더욱 정교하고 신뢰성 높은 예측 결과를 도출할 수 있었을 것이라는 아쉬움이 남지만</a:t>
            </a:r>
            <a:r>
              <a:rPr lang="en-US" altLang="ko-KR" sz="2800" dirty="0"/>
              <a:t>, </a:t>
            </a:r>
            <a:r>
              <a:rPr lang="ko-KR" altLang="en-US" sz="2800" dirty="0"/>
              <a:t>지금까지의 여정 또한 큰 의미가 있다고 생각합니다</a:t>
            </a:r>
            <a:r>
              <a:rPr lang="en-US" altLang="ko-KR" sz="2800" dirty="0"/>
              <a:t>.</a:t>
            </a:r>
            <a:endParaRPr lang="en-US" altLang="ko-KR" sz="2800" dirty="0">
              <a:solidFill>
                <a:srgbClr val="1D1C1D"/>
              </a:solidFill>
              <a:latin typeface="NotoSansKR"/>
            </a:endParaRPr>
          </a:p>
        </p:txBody>
      </p:sp>
    </p:spTree>
    <p:extLst>
      <p:ext uri="{BB962C8B-B14F-4D97-AF65-F5344CB8AC3E}">
        <p14:creationId xmlns:p14="http://schemas.microsoft.com/office/powerpoint/2010/main" val="4251602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92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Q &amp; 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7792-7F6C-9A83-8920-A91CCDD59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F94FB566-47ED-F540-78E7-6CBC0BA46E8B}"/>
              </a:ext>
            </a:extLst>
          </p:cNvPr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CAC87FB-5D73-9889-2B95-47A51C55EA79}"/>
              </a:ext>
            </a:extLst>
          </p:cNvPr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  <a:r>
              <a:rPr lang="en-US" sz="5576" spc="-373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.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AB3DCF1-A66A-97D4-9687-B534B67C2B23}"/>
              </a:ext>
            </a:extLst>
          </p:cNvPr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1D56675-C73D-4808-7112-2C409A0AE2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6FC7E23-0887-B9BD-4111-C31142E4229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E7B9EEDC-67CE-BDEB-2DEB-543A7220870E}"/>
              </a:ext>
            </a:extLst>
          </p:cNvPr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79022FA-C1F9-3D9D-8F8D-2083DC88237A}"/>
              </a:ext>
            </a:extLst>
          </p:cNvPr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3658728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소개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0200" y="2717199"/>
            <a:ext cx="8805446" cy="7130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5847"/>
              </a:lnSpc>
              <a:spcBef>
                <a:spcPct val="0"/>
              </a:spcBef>
              <a:defRPr/>
            </a:pPr>
            <a:r>
              <a:rPr lang="ko-KR" alt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프로젝트의 목표</a:t>
            </a:r>
            <a:endParaRPr lang="en-US" sz="4176" spc="-279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81200" y="3561700"/>
            <a:ext cx="9144000" cy="5531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400"/>
              </a:lnSpc>
              <a:defRPr/>
            </a:pPr>
            <a:r>
              <a:rPr lang="en-US" altLang="ko-KR" sz="2200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</a:t>
            </a:r>
            <a:r>
              <a:rPr lang="ko-KR" altLang="en-US" sz="2200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국방 농산품 물자조달을 위한 물자 가격을 예측 및 분석하는 시스템을 개발</a:t>
            </a:r>
            <a:endParaRPr lang="en-US" altLang="ko-KR" sz="2200" spc="-55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600200" y="4786972"/>
            <a:ext cx="8805446" cy="7130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5847"/>
              </a:lnSpc>
              <a:spcBef>
                <a:spcPct val="0"/>
              </a:spcBef>
              <a:defRPr/>
            </a:pPr>
            <a:r>
              <a:rPr lang="ko-KR" alt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프로젝트의 핵심 기능</a:t>
            </a:r>
            <a:endParaRPr lang="en-US" sz="4176" spc="-279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981200" y="5646085"/>
            <a:ext cx="8805446" cy="166911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lvl="0">
              <a:lnSpc>
                <a:spcPts val="4400"/>
              </a:lnSpc>
              <a:defRPr/>
            </a:pPr>
            <a:r>
              <a:rPr lang="en-US" altLang="ko-KR" sz="2200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</a:t>
            </a:r>
            <a:r>
              <a:rPr lang="ko-KR" altLang="en-US" sz="2200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농산물 가격의 추세 분석</a:t>
            </a:r>
            <a:endParaRPr lang="ko-KR" altLang="en-US" sz="2200" spc="-55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lvl="0">
              <a:lnSpc>
                <a:spcPts val="4400"/>
              </a:lnSpc>
              <a:defRPr/>
            </a:pPr>
            <a:r>
              <a:rPr lang="en-US" altLang="ko-KR" sz="2200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</a:t>
            </a:r>
            <a:r>
              <a:rPr lang="ko-KR" altLang="en-US" sz="2200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경제 및 환경 변수 통합</a:t>
            </a:r>
            <a:endParaRPr lang="ko-KR" altLang="en-US" sz="2200" spc="-55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lvl="0">
              <a:lnSpc>
                <a:spcPts val="4400"/>
              </a:lnSpc>
              <a:defRPr/>
            </a:pPr>
            <a:r>
              <a:rPr lang="en-US" altLang="ko-KR" sz="2200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▶</a:t>
            </a:r>
            <a:r>
              <a:rPr lang="ko-KR" altLang="en-US" sz="2200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의사결정을 위한 시각화 및 인사이트 제공</a:t>
            </a:r>
            <a:endParaRPr lang="en-US" sz="2200" spc="-55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15" name="그림 14" descr="하늘, 야외, 트랙터, 잔디이(가) 표시된 사진&#10;&#10;자동 생성된 설명">
            <a:extLst>
              <a:ext uri="{FF2B5EF4-FFF2-40B4-BE49-F238E27FC236}">
                <a16:creationId xmlns:a16="http://schemas.microsoft.com/office/drawing/2014/main" id="{7F111498-E962-04C4-2F44-F825A1B17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1947621"/>
            <a:ext cx="5807369" cy="6391758"/>
          </a:xfrm>
          <a:prstGeom prst="rect">
            <a:avLst/>
          </a:prstGeom>
        </p:spPr>
      </p:pic>
      <p:cxnSp>
        <p:nvCxnSpPr>
          <p:cNvPr id="16" name="선 15"/>
          <p:cNvCxnSpPr/>
          <p:nvPr/>
        </p:nvCxnSpPr>
        <p:spPr>
          <a:xfrm>
            <a:off x="1066800" y="1714500"/>
            <a:ext cx="892330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94C765D-67CD-BE00-AF66-EAA2602CBDEB}"/>
              </a:ext>
            </a:extLst>
          </p:cNvPr>
          <p:cNvSpPr txBox="1"/>
          <p:nvPr/>
        </p:nvSpPr>
        <p:spPr>
          <a:xfrm>
            <a:off x="1080000" y="72000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13" name="그림 12" descr="텍스트, 폰트, 화이트, 타이포그래피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3600" y="6061925"/>
            <a:ext cx="6391275" cy="1743075"/>
          </a:xfrm>
          <a:prstGeom prst="rect">
            <a:avLst/>
          </a:prstGeom>
        </p:spPr>
      </p:pic>
      <p:pic>
        <p:nvPicPr>
          <p:cNvPr id="16" name="그림 15" descr="텍스트, 폰트, 화이트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8374" y="8343901"/>
            <a:ext cx="6524626" cy="1256294"/>
          </a:xfrm>
          <a:prstGeom prst="rect">
            <a:avLst/>
          </a:prstGeom>
        </p:spPr>
      </p:pic>
      <p:pic>
        <p:nvPicPr>
          <p:cNvPr id="18" name="그림 17" descr="텍스트, 폰트, 스크린샷, 화이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1200" y="6019800"/>
            <a:ext cx="7067550" cy="2476500"/>
          </a:xfrm>
          <a:prstGeom prst="rect">
            <a:avLst/>
          </a:prstGeom>
        </p:spPr>
      </p:pic>
      <p:pic>
        <p:nvPicPr>
          <p:cNvPr id="20" name="그림 19" descr="텍스트, 스크린샷, 폰트, 영수증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-5500" t="-21610" r="-2610" b="-9710"/>
          <a:stretch>
            <a:fillRect/>
          </a:stretch>
        </p:blipFill>
        <p:spPr>
          <a:xfrm>
            <a:off x="1600200" y="2901579"/>
            <a:ext cx="11931161" cy="2775321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1928" h="2985206">
                <a:moveTo>
                  <a:pt x="6653108" y="2751072"/>
                </a:moveTo>
                <a:cubicBezTo>
                  <a:pt x="6653108" y="2750096"/>
                  <a:pt x="6652130" y="2738389"/>
                  <a:pt x="6653108" y="2736439"/>
                </a:cubicBezTo>
                <a:cubicBezTo>
                  <a:pt x="6654084" y="2734487"/>
                  <a:pt x="6665808" y="2724732"/>
                  <a:pt x="6667762" y="2721805"/>
                </a:cubicBezTo>
                <a:cubicBezTo>
                  <a:pt x="6669715" y="2718878"/>
                  <a:pt x="6681439" y="2697417"/>
                  <a:pt x="6682417" y="2692539"/>
                </a:cubicBezTo>
                <a:cubicBezTo>
                  <a:pt x="6683393" y="2687660"/>
                  <a:pt x="6681439" y="2653516"/>
                  <a:pt x="6682417" y="2648638"/>
                </a:cubicBezTo>
                <a:cubicBezTo>
                  <a:pt x="6683393" y="2643760"/>
                  <a:pt x="6696093" y="2622298"/>
                  <a:pt x="6697071" y="2619372"/>
                </a:cubicBezTo>
                <a:cubicBezTo>
                  <a:pt x="6698047" y="2616445"/>
                  <a:pt x="6696093" y="2607666"/>
                  <a:pt x="6697071" y="2604739"/>
                </a:cubicBezTo>
                <a:cubicBezTo>
                  <a:pt x="6698047" y="2601812"/>
                  <a:pt x="6710748" y="2579374"/>
                  <a:pt x="6711725" y="2575472"/>
                </a:cubicBezTo>
                <a:cubicBezTo>
                  <a:pt x="6712702" y="2571570"/>
                  <a:pt x="6710748" y="2550107"/>
                  <a:pt x="6711725" y="2546205"/>
                </a:cubicBezTo>
                <a:cubicBezTo>
                  <a:pt x="6712702" y="2542302"/>
                  <a:pt x="6725402" y="2529620"/>
                  <a:pt x="6726380" y="2516939"/>
                </a:cubicBezTo>
                <a:cubicBezTo>
                  <a:pt x="6727356" y="2504255"/>
                  <a:pt x="6725402" y="2367678"/>
                  <a:pt x="6726380" y="2355971"/>
                </a:cubicBezTo>
                <a:cubicBezTo>
                  <a:pt x="6727356" y="2344264"/>
                  <a:pt x="6740056" y="2345240"/>
                  <a:pt x="6741034" y="2341338"/>
                </a:cubicBezTo>
                <a:cubicBezTo>
                  <a:pt x="6742010" y="2337435"/>
                  <a:pt x="6740056" y="2301339"/>
                  <a:pt x="6741034" y="2297437"/>
                </a:cubicBezTo>
                <a:cubicBezTo>
                  <a:pt x="6742010" y="2293535"/>
                  <a:pt x="6754711" y="2284756"/>
                  <a:pt x="6755688" y="2282805"/>
                </a:cubicBezTo>
                <a:cubicBezTo>
                  <a:pt x="6756665" y="2280854"/>
                  <a:pt x="6754711" y="2270122"/>
                  <a:pt x="6755688" y="2268171"/>
                </a:cubicBezTo>
                <a:cubicBezTo>
                  <a:pt x="6756665" y="2266220"/>
                  <a:pt x="6768388" y="2255488"/>
                  <a:pt x="6770342" y="2253537"/>
                </a:cubicBezTo>
                <a:cubicBezTo>
                  <a:pt x="6772295" y="2251586"/>
                  <a:pt x="6783043" y="2240855"/>
                  <a:pt x="6784997" y="2238904"/>
                </a:cubicBezTo>
                <a:cubicBezTo>
                  <a:pt x="6786950" y="2236953"/>
                  <a:pt x="6797697" y="2227198"/>
                  <a:pt x="6799651" y="2224272"/>
                </a:cubicBezTo>
                <a:cubicBezTo>
                  <a:pt x="6801604" y="2221344"/>
                  <a:pt x="6811374" y="2197931"/>
                  <a:pt x="6814305" y="2195004"/>
                </a:cubicBezTo>
                <a:cubicBezTo>
                  <a:pt x="6817236" y="2192077"/>
                  <a:pt x="6839707" y="2181346"/>
                  <a:pt x="6843615" y="2180371"/>
                </a:cubicBezTo>
                <a:cubicBezTo>
                  <a:pt x="6847522" y="2179395"/>
                  <a:pt x="6869993" y="2181346"/>
                  <a:pt x="6872924" y="2180371"/>
                </a:cubicBezTo>
                <a:cubicBezTo>
                  <a:pt x="6875855" y="2179395"/>
                  <a:pt x="6883670" y="2167688"/>
                  <a:pt x="6887578" y="2165737"/>
                </a:cubicBezTo>
                <a:cubicBezTo>
                  <a:pt x="6891486" y="2163786"/>
                  <a:pt x="6923725" y="2152079"/>
                  <a:pt x="6931541" y="2151104"/>
                </a:cubicBezTo>
                <a:cubicBezTo>
                  <a:pt x="6939356" y="2150128"/>
                  <a:pt x="6998951" y="2152079"/>
                  <a:pt x="7004813" y="2151104"/>
                </a:cubicBezTo>
                <a:cubicBezTo>
                  <a:pt x="7010675" y="2150128"/>
                  <a:pt x="6989181" y="2137446"/>
                  <a:pt x="7019468" y="2136471"/>
                </a:cubicBezTo>
                <a:cubicBezTo>
                  <a:pt x="7049753" y="2135495"/>
                  <a:pt x="7426861" y="2137446"/>
                  <a:pt x="7459101" y="2136471"/>
                </a:cubicBezTo>
                <a:cubicBezTo>
                  <a:pt x="7491340" y="2135495"/>
                  <a:pt x="7467893" y="2122813"/>
                  <a:pt x="7503063" y="2121838"/>
                </a:cubicBezTo>
                <a:cubicBezTo>
                  <a:pt x="7538234" y="2120862"/>
                  <a:pt x="7948558" y="2123788"/>
                  <a:pt x="7986659" y="2121838"/>
                </a:cubicBezTo>
                <a:cubicBezTo>
                  <a:pt x="8024761" y="2119886"/>
                  <a:pt x="8064816" y="2094521"/>
                  <a:pt x="8074586" y="2092570"/>
                </a:cubicBezTo>
                <a:cubicBezTo>
                  <a:pt x="8084355" y="2090619"/>
                  <a:pt x="8124409" y="2093546"/>
                  <a:pt x="8133203" y="2092570"/>
                </a:cubicBezTo>
                <a:cubicBezTo>
                  <a:pt x="8141996" y="2091594"/>
                  <a:pt x="8196706" y="2079888"/>
                  <a:pt x="8206476" y="2077937"/>
                </a:cubicBezTo>
                <a:cubicBezTo>
                  <a:pt x="8216245" y="2075986"/>
                  <a:pt x="8270955" y="2064278"/>
                  <a:pt x="8279749" y="2063303"/>
                </a:cubicBezTo>
                <a:cubicBezTo>
                  <a:pt x="8288540" y="2062327"/>
                  <a:pt x="8330549" y="2064278"/>
                  <a:pt x="8338365" y="2063303"/>
                </a:cubicBezTo>
                <a:cubicBezTo>
                  <a:pt x="8346181" y="2062327"/>
                  <a:pt x="8390146" y="2050621"/>
                  <a:pt x="8396984" y="2048670"/>
                </a:cubicBezTo>
                <a:cubicBezTo>
                  <a:pt x="8403822" y="2046719"/>
                  <a:pt x="8432155" y="2035013"/>
                  <a:pt x="8440948" y="2034038"/>
                </a:cubicBezTo>
                <a:cubicBezTo>
                  <a:pt x="8449739" y="2033062"/>
                  <a:pt x="8519102" y="2035013"/>
                  <a:pt x="8528873" y="2034038"/>
                </a:cubicBezTo>
                <a:cubicBezTo>
                  <a:pt x="8538643" y="2033062"/>
                  <a:pt x="8577722" y="2020380"/>
                  <a:pt x="8587491" y="2019404"/>
                </a:cubicBezTo>
                <a:cubicBezTo>
                  <a:pt x="8597262" y="2018428"/>
                  <a:pt x="8665647" y="2020380"/>
                  <a:pt x="8675418" y="2019404"/>
                </a:cubicBezTo>
                <a:cubicBezTo>
                  <a:pt x="8685188" y="2018428"/>
                  <a:pt x="8727199" y="2005746"/>
                  <a:pt x="8734037" y="2004770"/>
                </a:cubicBezTo>
                <a:cubicBezTo>
                  <a:pt x="8740875" y="2003795"/>
                  <a:pt x="8770184" y="2005746"/>
                  <a:pt x="8777999" y="2004770"/>
                </a:cubicBezTo>
                <a:cubicBezTo>
                  <a:pt x="8785814" y="2003795"/>
                  <a:pt x="8843456" y="1992087"/>
                  <a:pt x="8851272" y="1990137"/>
                </a:cubicBezTo>
                <a:cubicBezTo>
                  <a:pt x="8859086" y="1988186"/>
                  <a:pt x="8886441" y="1976479"/>
                  <a:pt x="8895235" y="1975503"/>
                </a:cubicBezTo>
                <a:cubicBezTo>
                  <a:pt x="8904026" y="1974528"/>
                  <a:pt x="8974368" y="1976479"/>
                  <a:pt x="8983160" y="1975503"/>
                </a:cubicBezTo>
                <a:cubicBezTo>
                  <a:pt x="8991952" y="1974528"/>
                  <a:pt x="9012470" y="1961846"/>
                  <a:pt x="9027125" y="1960870"/>
                </a:cubicBezTo>
                <a:cubicBezTo>
                  <a:pt x="9041780" y="1959894"/>
                  <a:pt x="9187345" y="1961846"/>
                  <a:pt x="9202977" y="1960870"/>
                </a:cubicBezTo>
                <a:cubicBezTo>
                  <a:pt x="9218608" y="1959894"/>
                  <a:pt x="9253779" y="1947212"/>
                  <a:pt x="9261595" y="1946237"/>
                </a:cubicBezTo>
                <a:cubicBezTo>
                  <a:pt x="9269411" y="1945262"/>
                  <a:pt x="9314351" y="1947212"/>
                  <a:pt x="9320213" y="1946237"/>
                </a:cubicBezTo>
                <a:cubicBezTo>
                  <a:pt x="9326074" y="1945262"/>
                  <a:pt x="9304582" y="1932579"/>
                  <a:pt x="9349521" y="1931604"/>
                </a:cubicBezTo>
                <a:cubicBezTo>
                  <a:pt x="9394461" y="1930628"/>
                  <a:pt x="9943515" y="1932579"/>
                  <a:pt x="9994316" y="1931604"/>
                </a:cubicBezTo>
                <a:cubicBezTo>
                  <a:pt x="10045117" y="1930628"/>
                  <a:pt x="10002133" y="1917946"/>
                  <a:pt x="10111551" y="1916971"/>
                </a:cubicBezTo>
                <a:cubicBezTo>
                  <a:pt x="10220970" y="1915995"/>
                  <a:pt x="11530099" y="1915995"/>
                  <a:pt x="11635611" y="1916971"/>
                </a:cubicBezTo>
                <a:cubicBezTo>
                  <a:pt x="11741123" y="1917946"/>
                  <a:pt x="11656129" y="1930628"/>
                  <a:pt x="11694230" y="1931604"/>
                </a:cubicBezTo>
                <a:cubicBezTo>
                  <a:pt x="11732331" y="1932579"/>
                  <a:pt x="12170010" y="1930628"/>
                  <a:pt x="12207134" y="1931604"/>
                </a:cubicBezTo>
                <a:cubicBezTo>
                  <a:pt x="12244258" y="1932579"/>
                  <a:pt x="12243281" y="1944286"/>
                  <a:pt x="12251097" y="1946237"/>
                </a:cubicBezTo>
                <a:cubicBezTo>
                  <a:pt x="12258912" y="1948188"/>
                  <a:pt x="12316554" y="1959894"/>
                  <a:pt x="12324370" y="1960870"/>
                </a:cubicBezTo>
                <a:cubicBezTo>
                  <a:pt x="12332186" y="1961846"/>
                  <a:pt x="12361494" y="1959894"/>
                  <a:pt x="12368334" y="1960870"/>
                </a:cubicBezTo>
                <a:cubicBezTo>
                  <a:pt x="12375172" y="1961846"/>
                  <a:pt x="12410342" y="1974528"/>
                  <a:pt x="12426951" y="1975503"/>
                </a:cubicBezTo>
                <a:cubicBezTo>
                  <a:pt x="12443558" y="1976479"/>
                  <a:pt x="12602804" y="1974528"/>
                  <a:pt x="12617458" y="1975503"/>
                </a:cubicBezTo>
                <a:cubicBezTo>
                  <a:pt x="12632112" y="1976479"/>
                  <a:pt x="12632112" y="1988186"/>
                  <a:pt x="12646767" y="1990137"/>
                </a:cubicBezTo>
                <a:cubicBezTo>
                  <a:pt x="12661423" y="1992087"/>
                  <a:pt x="12823598" y="2003795"/>
                  <a:pt x="12837275" y="2004770"/>
                </a:cubicBezTo>
                <a:cubicBezTo>
                  <a:pt x="12850951" y="2005746"/>
                  <a:pt x="12850950" y="2004770"/>
                  <a:pt x="12851929" y="2004770"/>
                </a:cubicBezTo>
                <a:lnTo>
                  <a:pt x="12764003" y="0"/>
                </a:lnTo>
                <a:cubicBezTo>
                  <a:pt x="12764003" y="975"/>
                  <a:pt x="12764003" y="13657"/>
                  <a:pt x="12764003" y="14633"/>
                </a:cubicBezTo>
                <a:lnTo>
                  <a:pt x="0" y="117066"/>
                </a:lnTo>
                <a:lnTo>
                  <a:pt x="293088" y="2970573"/>
                </a:lnTo>
                <a:cubicBezTo>
                  <a:pt x="294065" y="2970573"/>
                  <a:pt x="296018" y="2969597"/>
                  <a:pt x="307742" y="2970573"/>
                </a:cubicBezTo>
                <a:cubicBezTo>
                  <a:pt x="319466" y="2971548"/>
                  <a:pt x="458194" y="2984230"/>
                  <a:pt x="468941" y="2985206"/>
                </a:cubicBezTo>
                <a:lnTo>
                  <a:pt x="6682417" y="2765705"/>
                </a:lnTo>
                <a:close/>
              </a:path>
            </a:pathLst>
          </a:custGeom>
        </p:spPr>
      </p:pic>
      <p:sp>
        <p:nvSpPr>
          <p:cNvPr id="21" name="TextBox 8"/>
          <p:cNvSpPr txBox="1"/>
          <p:nvPr/>
        </p:nvSpPr>
        <p:spPr>
          <a:xfrm>
            <a:off x="1676400" y="2095500"/>
            <a:ext cx="9258300" cy="7334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5847"/>
              </a:lnSpc>
              <a:spcBef>
                <a:spcPct val="0"/>
              </a:spcBef>
              <a:defRPr/>
            </a:pPr>
            <a:r>
              <a:rPr lang="ko-KR" alt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다양한 환경변수로 인한 농산품 가격 상승</a:t>
            </a:r>
            <a:endParaRPr lang="en-US" sz="4176" spc="-279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cxnSp>
        <p:nvCxnSpPr>
          <p:cNvPr id="22" name="선 21"/>
          <p:cNvCxnSpPr/>
          <p:nvPr/>
        </p:nvCxnSpPr>
        <p:spPr>
          <a:xfrm>
            <a:off x="1066800" y="1714500"/>
            <a:ext cx="15955736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509855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0">
            <a:off x="0" y="0"/>
            <a:ext cx="3307502" cy="10287000"/>
            <a:chOff x="0" y="0"/>
            <a:chExt cx="1322270" cy="2709333"/>
          </a:xfrm>
        </p:grpSpPr>
        <p:sp>
          <p:nvSpPr>
            <p:cNvPr id="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24600" y="3390900"/>
            <a:ext cx="9273751" cy="8379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107"/>
              </a:lnSpc>
              <a:spcBef>
                <a:spcPct val="0"/>
              </a:spcBef>
              <a:defRPr/>
            </a:pPr>
            <a:r>
              <a:rPr lang="en-US" altLang="ko-KR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2. </a:t>
            </a: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구성 및 역할</a:t>
            </a:r>
            <a:endParaRPr lang="en-US" sz="5076" spc="-34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40859983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17145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2639333A-FE43-E9B9-049B-67A91CEA85A9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역할 및 </a:t>
            </a: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팀구성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46328" y="2277986"/>
          <a:ext cx="16195344" cy="706482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441244"/>
                <a:gridCol w="2514600"/>
                <a:gridCol w="11239500"/>
              </a:tblGrid>
              <a:tr h="883103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훈련생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역할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담당 업무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</a:tr>
              <a:tr h="883103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윤찬열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팀장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540067" lvl="0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400" b="1" spc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/>
                        </a:rPr>
                        <a:t>▶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데이터 수집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LSTM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예측 모델링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데이터 전처리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문서 작업</a:t>
                      </a:r>
                      <a:endParaRPr lang="ko-KR" altLang="en-US" sz="2400" spc="0">
                        <a:latin typeface="Yu Gothic Medium"/>
                      </a:endParaRPr>
                    </a:p>
                  </a:txBody>
                  <a:tcPr marL="91440" marR="91440" anchor="ctr"/>
                </a:tc>
              </a:tr>
              <a:tr h="883103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이현동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부팀장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540067" lvl="0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400" b="1" spc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/>
                        </a:rPr>
                        <a:t>▶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데이터 수집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SARIMAX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예측 모델링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데이터 전처리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문서 작업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Web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개발</a:t>
                      </a:r>
                      <a:endParaRPr lang="ko-KR" altLang="en-US" sz="2400" spc="0">
                        <a:latin typeface="Yu Gothic Medium"/>
                      </a:endParaRPr>
                    </a:p>
                  </a:txBody>
                  <a:tcPr marL="91440" marR="91440" anchor="ctr"/>
                </a:tc>
              </a:tr>
              <a:tr h="883103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홍동균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팀원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540067" lvl="0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400" b="1" spc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/>
                        </a:rPr>
                        <a:t>▶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데이터 수집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Power BI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시각화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Figma Web &amp;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대시보드 탬플릿 디자인</a:t>
                      </a:r>
                      <a:endParaRPr lang="ko-KR" altLang="en-US" sz="2400" spc="0">
                        <a:latin typeface="Yu Gothic Medium"/>
                      </a:endParaRPr>
                    </a:p>
                  </a:txBody>
                  <a:tcPr marL="91440" marR="91440" anchor="ctr"/>
                </a:tc>
              </a:tr>
              <a:tr h="883103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이상윤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팀원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540067" lvl="0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400" b="1" spc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/>
                        </a:rPr>
                        <a:t>▶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데이터 수집 자료조사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ERD, EDA,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문서작업</a:t>
                      </a:r>
                      <a:endParaRPr lang="ko-KR" altLang="en-US" sz="2400" spc="0">
                        <a:latin typeface="Yu Gothic Medium"/>
                      </a:endParaRPr>
                    </a:p>
                  </a:txBody>
                  <a:tcPr marL="91440" marR="91440" anchor="ctr"/>
                </a:tc>
              </a:tr>
              <a:tr h="883103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권오윤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팀원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540067" lvl="0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400" b="1" spc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/>
                        </a:rPr>
                        <a:t>▶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데이터 수집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 , LSTM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예측 모델링</a:t>
                      </a:r>
                      <a:endParaRPr lang="ko-KR" altLang="en-US" sz="2400" spc="0">
                        <a:latin typeface="Yu Gothic Medium"/>
                      </a:endParaRPr>
                    </a:p>
                  </a:txBody>
                  <a:tcPr marL="91440" marR="91440" anchor="ctr"/>
                </a:tc>
              </a:tr>
              <a:tr h="883103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정태빈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팀원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540067" lvl="0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400" b="1" spc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/>
                        </a:rPr>
                        <a:t>▶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데이터 수집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자료조서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ERD, EDA</a:t>
                      </a:r>
                      <a:endParaRPr lang="ko-KR" altLang="en-US" sz="2400" spc="0">
                        <a:latin typeface="Yu Gothic Medium"/>
                      </a:endParaRPr>
                    </a:p>
                  </a:txBody>
                  <a:tcPr marL="91440" marR="91440" anchor="ctr"/>
                </a:tc>
              </a:tr>
              <a:tr h="883103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부혁훈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3200" spc="0">
                          <a:latin typeface="Yu Gothic Medium"/>
                        </a:rPr>
                        <a:t>팀원</a:t>
                      </a:r>
                      <a:endParaRPr lang="ko-KR" altLang="en-US" sz="3200" spc="0">
                        <a:latin typeface="Yu Gothic Medium"/>
                        <a:ea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540067" lvl="0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400" b="1" spc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Yu Gothic Medium"/>
                        </a:rPr>
                        <a:t>▶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빅데이터 서버 구축</a:t>
                      </a:r>
                      <a:r>
                        <a:rPr lang="en-US" altLang="ko-KR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, </a:t>
                      </a:r>
                      <a:r>
                        <a:rPr lang="ko-KR" altLang="en-US" sz="2400" b="0" spc="0">
                          <a:solidFill>
                            <a:schemeClr val="dk1"/>
                          </a:solidFill>
                          <a:effectLst/>
                          <a:latin typeface="Yu Gothic Medium"/>
                        </a:rPr>
                        <a:t>파일 업로드 자동화</a:t>
                      </a:r>
                      <a:endParaRPr lang="ko-KR" altLang="en-US" sz="2400" spc="0">
                        <a:latin typeface="Yu Gothic Medium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58284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0">
            <a:off x="0" y="0"/>
            <a:ext cx="3307502" cy="10287000"/>
            <a:chOff x="0" y="0"/>
            <a:chExt cx="1322270" cy="2709333"/>
          </a:xfrm>
        </p:grpSpPr>
        <p:sp>
          <p:nvSpPr>
            <p:cNvPr id="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47250" y="3391114"/>
            <a:ext cx="10721551" cy="8379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107"/>
              </a:lnSpc>
              <a:spcBef>
                <a:spcPct val="0"/>
              </a:spcBef>
              <a:defRPr/>
            </a:pPr>
            <a:r>
              <a:rPr lang="en-US" altLang="ko-KR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PART 3. </a:t>
            </a: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</a:t>
            </a: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수행 절차 및 방법</a:t>
            </a:r>
            <a:endParaRPr lang="en-US" sz="5076" spc="-34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62784585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80000" y="1714500"/>
            <a:ext cx="159888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8F26D38-8ADF-0CE1-128B-7A3ED5239F88}"/>
              </a:ext>
            </a:extLst>
          </p:cNvPr>
          <p:cNvSpPr txBox="1"/>
          <p:nvPr/>
        </p:nvSpPr>
        <p:spPr>
          <a:xfrm>
            <a:off x="1080000" y="720000"/>
            <a:ext cx="9468194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일정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39" name="그래픽 1"/>
          <p:cNvPicPr>
            <a:picLocks noChangeAspect="1"/>
          </p:cNvPicPr>
          <p:nvPr/>
        </p:nvPicPr>
        <p:blipFill rotWithShape="1">
          <a:blip r:embed="rId2"/>
          <a:srcRect l="15140"/>
          <a:stretch>
            <a:fillRect/>
          </a:stretch>
        </p:blipFill>
        <p:spPr>
          <a:xfrm>
            <a:off x="1641026" y="1815814"/>
            <a:ext cx="15005947" cy="73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0370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825</ep:Words>
  <ep:PresentationFormat>사용자 지정</ep:PresentationFormat>
  <ep:Paragraphs>130</ep:Paragraphs>
  <ep:Slides>35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acorn</cp:lastModifiedBy>
  <dcterms:modified xsi:type="dcterms:W3CDTF">2024-12-18T05:52:40.205</dcterms:modified>
  <cp:revision>92</cp:revision>
  <dc:title>심플한 회사 사업 프로젝트 소개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